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Roboto"/>
      <p:regular r:id="rId84"/>
      <p:bold r:id="rId85"/>
      <p:italic r:id="rId86"/>
      <p:boldItalic r:id="rId87"/>
    </p:embeddedFont>
    <p:embeddedFont>
      <p:font typeface="Tahoma"/>
      <p:regular r:id="rId88"/>
      <p:bold r:id="rId89"/>
    </p:embeddedFont>
    <p:embeddedFont>
      <p:font typeface="Roboto 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Roboto-italic.fntdata"/><Relationship Id="rId41" Type="http://schemas.openxmlformats.org/officeDocument/2006/relationships/slide" Target="slides/slide36.xml"/><Relationship Id="rId85" Type="http://schemas.openxmlformats.org/officeDocument/2006/relationships/font" Target="fonts/Roboto-bold.fntdata"/><Relationship Id="rId44" Type="http://schemas.openxmlformats.org/officeDocument/2006/relationships/slide" Target="slides/slide39.xml"/><Relationship Id="rId88" Type="http://schemas.openxmlformats.org/officeDocument/2006/relationships/font" Target="fonts/Tahoma-regular.fntdata"/><Relationship Id="rId43" Type="http://schemas.openxmlformats.org/officeDocument/2006/relationships/slide" Target="slides/slide38.xml"/><Relationship Id="rId87" Type="http://schemas.openxmlformats.org/officeDocument/2006/relationships/font" Target="fonts/Robot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Tahoma-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Light-bold.fntdata"/><Relationship Id="rId90" Type="http://schemas.openxmlformats.org/officeDocument/2006/relationships/font" Target="fonts/RobotoLight-regular.fntdata"/><Relationship Id="rId93" Type="http://schemas.openxmlformats.org/officeDocument/2006/relationships/font" Target="fonts/RobotoLight-boldItalic.fntdata"/><Relationship Id="rId92" Type="http://schemas.openxmlformats.org/officeDocument/2006/relationships/font" Target="fonts/RobotoLight-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494535f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d494535f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494535f5b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d494535f5b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494535f5b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d494535f5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494535f5b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d494535f5b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494535f5b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d494535f5b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494535f5b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d494535f5b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494535f5b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d494535f5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494535f5b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d494535f5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494535f5b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d494535f5b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494535f5b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d494535f5b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494535f5b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d494535f5b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494535f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d494535f5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494535f5b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d494535f5b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494535f5b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d494535f5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494535f5b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d494535f5b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494535f5b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d494535f5b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494535f5b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d494535f5b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494535f5b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d494535f5b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494535f5b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d494535f5b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494535f5b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d494535f5b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494535f5b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d494535f5b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494535f5b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d494535f5b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494535f5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d494535f5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494535f5b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d494535f5b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494535f5b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d494535f5b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494535f5b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d494535f5b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494535f5b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d494535f5b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494535f5b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d494535f5b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494535f5b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2d494535f5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494535f5b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d494535f5b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494535f5b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d494535f5b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494535f5b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d494535f5b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494535f5b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d494535f5b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494535f5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d494535f5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494535f5b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d494535f5b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494535f5b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d494535f5b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494535f5b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d494535f5b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d494535f5b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d494535f5b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494535f5b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d494535f5b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494535f5b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d494535f5b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494535f5b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d494535f5b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d494535f5b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d494535f5b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494535f5b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d494535f5b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494535f5b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d494535f5b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494535f5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d494535f5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d494535f5b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d494535f5b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494535f5b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d494535f5b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494535f5b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d494535f5b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494535f5b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d494535f5b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494535f5b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d494535f5b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494535f5b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2d494535f5b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494535f5b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d494535f5b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d494535f5b_0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d494535f5b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494535f5b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d494535f5b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494535f5b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d494535f5b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494535f5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g2d494535f5b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d494535f5b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2d494535f5b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d494535f5b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d494535f5b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d494535f5b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d494535f5b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d494535f5b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2d494535f5b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d494535f5b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d494535f5b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d494535f5b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d494535f5b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d494535f5b_0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2d494535f5b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d494535f5b_0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d494535f5b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d494535f5b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d494535f5b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d494535f5b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d494535f5b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494535f5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g2d494535f5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d494535f5b_0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2d494535f5b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d494535f5b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d494535f5b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494535f5b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2d494535f5b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494535f5b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d494535f5b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d494535f5b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2d494535f5b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d494535f5b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d494535f5b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d494535f5b_0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d494535f5b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494535f5b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2d494535f5b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d494535f5b_0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2d494535f5b_0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494535f5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d494535f5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494535f5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2d494535f5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marelo">
  <p:cSld name="TITLE_AND_BODY_1_1">
    <p:spTree>
      <p:nvGrpSpPr>
        <p:cNvPr id="50" name="Shape 50"/>
        <p:cNvGrpSpPr/>
        <p:nvPr/>
      </p:nvGrpSpPr>
      <p:grpSpPr>
        <a:xfrm>
          <a:off x="0" y="0"/>
          <a:ext cx="0" cy="0"/>
          <a:chOff x="0" y="0"/>
          <a:chExt cx="0" cy="0"/>
        </a:xfrm>
      </p:grpSpPr>
      <p:sp>
        <p:nvSpPr>
          <p:cNvPr id="51" name="Google Shape;51;p1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A5DF"/>
              </a:buClr>
              <a:buSzPts val="2800"/>
              <a:buNone/>
              <a:defRPr>
                <a:solidFill>
                  <a:srgbClr val="00A5DF"/>
                </a:solidFill>
              </a:defRPr>
            </a:lvl1pPr>
            <a:lvl2pPr lvl="1" algn="l">
              <a:lnSpc>
                <a:spcPct val="100000"/>
              </a:lnSpc>
              <a:spcBef>
                <a:spcPts val="0"/>
              </a:spcBef>
              <a:spcAft>
                <a:spcPts val="0"/>
              </a:spcAft>
              <a:buClr>
                <a:srgbClr val="00A5DF"/>
              </a:buClr>
              <a:buSzPts val="2800"/>
              <a:buNone/>
              <a:defRPr>
                <a:solidFill>
                  <a:srgbClr val="00A5DF"/>
                </a:solidFill>
              </a:defRPr>
            </a:lvl2pPr>
            <a:lvl3pPr lvl="2" algn="l">
              <a:lnSpc>
                <a:spcPct val="100000"/>
              </a:lnSpc>
              <a:spcBef>
                <a:spcPts val="0"/>
              </a:spcBef>
              <a:spcAft>
                <a:spcPts val="0"/>
              </a:spcAft>
              <a:buClr>
                <a:srgbClr val="00A5DF"/>
              </a:buClr>
              <a:buSzPts val="2800"/>
              <a:buNone/>
              <a:defRPr>
                <a:solidFill>
                  <a:srgbClr val="00A5DF"/>
                </a:solidFill>
              </a:defRPr>
            </a:lvl3pPr>
            <a:lvl4pPr lvl="3" algn="l">
              <a:lnSpc>
                <a:spcPct val="100000"/>
              </a:lnSpc>
              <a:spcBef>
                <a:spcPts val="0"/>
              </a:spcBef>
              <a:spcAft>
                <a:spcPts val="0"/>
              </a:spcAft>
              <a:buClr>
                <a:srgbClr val="00A5DF"/>
              </a:buClr>
              <a:buSzPts val="2800"/>
              <a:buNone/>
              <a:defRPr>
                <a:solidFill>
                  <a:srgbClr val="00A5DF"/>
                </a:solidFill>
              </a:defRPr>
            </a:lvl4pPr>
            <a:lvl5pPr lvl="4" algn="l">
              <a:lnSpc>
                <a:spcPct val="100000"/>
              </a:lnSpc>
              <a:spcBef>
                <a:spcPts val="0"/>
              </a:spcBef>
              <a:spcAft>
                <a:spcPts val="0"/>
              </a:spcAft>
              <a:buClr>
                <a:srgbClr val="00A5DF"/>
              </a:buClr>
              <a:buSzPts val="2800"/>
              <a:buNone/>
              <a:defRPr>
                <a:solidFill>
                  <a:srgbClr val="00A5DF"/>
                </a:solidFill>
              </a:defRPr>
            </a:lvl5pPr>
            <a:lvl6pPr lvl="5" algn="l">
              <a:lnSpc>
                <a:spcPct val="100000"/>
              </a:lnSpc>
              <a:spcBef>
                <a:spcPts val="0"/>
              </a:spcBef>
              <a:spcAft>
                <a:spcPts val="0"/>
              </a:spcAft>
              <a:buClr>
                <a:srgbClr val="00A5DF"/>
              </a:buClr>
              <a:buSzPts val="2800"/>
              <a:buNone/>
              <a:defRPr>
                <a:solidFill>
                  <a:srgbClr val="00A5DF"/>
                </a:solidFill>
              </a:defRPr>
            </a:lvl6pPr>
            <a:lvl7pPr lvl="6" algn="l">
              <a:lnSpc>
                <a:spcPct val="100000"/>
              </a:lnSpc>
              <a:spcBef>
                <a:spcPts val="0"/>
              </a:spcBef>
              <a:spcAft>
                <a:spcPts val="0"/>
              </a:spcAft>
              <a:buClr>
                <a:srgbClr val="00A5DF"/>
              </a:buClr>
              <a:buSzPts val="2800"/>
              <a:buNone/>
              <a:defRPr>
                <a:solidFill>
                  <a:srgbClr val="00A5DF"/>
                </a:solidFill>
              </a:defRPr>
            </a:lvl7pPr>
            <a:lvl8pPr lvl="7" algn="l">
              <a:lnSpc>
                <a:spcPct val="100000"/>
              </a:lnSpc>
              <a:spcBef>
                <a:spcPts val="0"/>
              </a:spcBef>
              <a:spcAft>
                <a:spcPts val="0"/>
              </a:spcAft>
              <a:buClr>
                <a:srgbClr val="00A5DF"/>
              </a:buClr>
              <a:buSzPts val="2800"/>
              <a:buNone/>
              <a:defRPr>
                <a:solidFill>
                  <a:srgbClr val="00A5DF"/>
                </a:solidFill>
              </a:defRPr>
            </a:lvl8pPr>
            <a:lvl9pPr lvl="8" algn="l">
              <a:lnSpc>
                <a:spcPct val="100000"/>
              </a:lnSpc>
              <a:spcBef>
                <a:spcPts val="0"/>
              </a:spcBef>
              <a:spcAft>
                <a:spcPts val="0"/>
              </a:spcAft>
              <a:buClr>
                <a:srgbClr val="00A5DF"/>
              </a:buClr>
              <a:buSzPts val="2800"/>
              <a:buNone/>
              <a:defRPr>
                <a:solidFill>
                  <a:srgbClr val="00A5DF"/>
                </a:solidFill>
              </a:defRPr>
            </a:lvl9pPr>
          </a:lstStyle>
          <a:p/>
        </p:txBody>
      </p:sp>
      <p:sp>
        <p:nvSpPr>
          <p:cNvPr id="52" name="Google Shape;52;p13"/>
          <p:cNvSpPr txBox="1"/>
          <p:nvPr>
            <p:ph idx="1" type="body"/>
          </p:nvPr>
        </p:nvSpPr>
        <p:spPr>
          <a:xfrm>
            <a:off x="202843" y="1099461"/>
            <a:ext cx="42603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13"/>
          <p:cNvSpPr/>
          <p:nvPr/>
        </p:nvSpPr>
        <p:spPr>
          <a:xfrm rot="-5400000">
            <a:off x="6460875" y="2478675"/>
            <a:ext cx="5164800" cy="201300"/>
          </a:xfrm>
          <a:prstGeom prst="rect">
            <a:avLst/>
          </a:prstGeom>
          <a:solidFill>
            <a:srgbClr val="00A5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p:nvPr>
            <p:ph idx="2" type="pic"/>
          </p:nvPr>
        </p:nvSpPr>
        <p:spPr>
          <a:xfrm>
            <a:off x="5002143" y="764611"/>
            <a:ext cx="2889900" cy="3186600"/>
          </a:xfrm>
          <a:prstGeom prst="rect">
            <a:avLst/>
          </a:prstGeom>
          <a:noFill/>
          <a:ln>
            <a:noFill/>
          </a:ln>
        </p:spPr>
      </p:sp>
      <p:sp>
        <p:nvSpPr>
          <p:cNvPr id="55" name="Google Shape;55;p1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id="56" name="Google Shape;56;p13"/>
          <p:cNvPicPr preferRelativeResize="0"/>
          <p:nvPr/>
        </p:nvPicPr>
        <p:blipFill rotWithShape="1">
          <a:blip r:embed="rId2">
            <a:alphaModFix/>
          </a:blip>
          <a:srcRect b="0" l="0" r="0" t="0"/>
          <a:stretch/>
        </p:blipFill>
        <p:spPr>
          <a:xfrm>
            <a:off x="8404375" y="172050"/>
            <a:ext cx="381300" cy="361350"/>
          </a:xfrm>
          <a:prstGeom prst="rect">
            <a:avLst/>
          </a:prstGeom>
          <a:noFill/>
          <a:ln>
            <a:noFill/>
          </a:ln>
        </p:spPr>
      </p:pic>
    </p:spTree>
  </p:cSld>
  <p:clrMapOvr>
    <a:masterClrMapping/>
  </p:clrMapOvr>
  <p:extLst>
    <p:ext uri="{DCECCB84-F9BA-43D5-87BE-67443E8EF086}">
      <p15:sldGuideLst>
        <p15:guide id="1" pos="2880">
          <p15:clr>
            <a:srgbClr val="FA7B17"/>
          </p15:clr>
        </p15:guide>
        <p15:guide id="2" pos="1440">
          <p15:clr>
            <a:srgbClr val="FA7B17"/>
          </p15:clr>
        </p15:guide>
        <p15:guide id="3" pos="4320">
          <p15:clr>
            <a:srgbClr val="FA7B17"/>
          </p15:clr>
        </p15:guide>
        <p15:guide id="4" pos="3600">
          <p15:clr>
            <a:srgbClr val="FA7B17"/>
          </p15:clr>
        </p15:guide>
        <p15:guide id="5" pos="5040">
          <p15:clr>
            <a:srgbClr val="FA7B17"/>
          </p15:clr>
        </p15:guide>
        <p15:guide id="6" pos="2160">
          <p15:clr>
            <a:srgbClr val="FA7B17"/>
          </p15:clr>
        </p15:guide>
        <p15:guide id="7" pos="720">
          <p15:clr>
            <a:srgbClr val="FA7B17"/>
          </p15:clr>
        </p15:guide>
        <p15:guide id="8" orient="horz" pos="1728">
          <p15:clr>
            <a:srgbClr val="FA7B17"/>
          </p15:clr>
        </p15:guide>
        <p15:guide id="9" orient="horz" pos="864">
          <p15:clr>
            <a:srgbClr val="FA7B17"/>
          </p15:clr>
        </p15:guide>
        <p15:guide id="10" orient="horz" pos="2448">
          <p15:clr>
            <a:srgbClr val="FA7B17"/>
          </p15:clr>
        </p15:guide>
        <p15:guide id="11" orient="horz" pos="461">
          <p15:clr>
            <a:srgbClr val="FA7B17"/>
          </p15:clr>
        </p15:guide>
        <p15:guide id="12" orient="horz" pos="287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marelo 1">
  <p:cSld name="1_Title and body amarelo">
    <p:spTree>
      <p:nvGrpSpPr>
        <p:cNvPr id="57" name="Shape 57"/>
        <p:cNvGrpSpPr/>
        <p:nvPr/>
      </p:nvGrpSpPr>
      <p:grpSpPr>
        <a:xfrm>
          <a:off x="0" y="0"/>
          <a:ext cx="0" cy="0"/>
          <a:chOff x="0" y="0"/>
          <a:chExt cx="0" cy="0"/>
        </a:xfrm>
      </p:grpSpPr>
      <p:sp>
        <p:nvSpPr>
          <p:cNvPr id="58" name="Google Shape;58;p1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A5DF"/>
              </a:buClr>
              <a:buSzPts val="2800"/>
              <a:buNone/>
              <a:defRPr>
                <a:solidFill>
                  <a:srgbClr val="00A5DF"/>
                </a:solidFill>
              </a:defRPr>
            </a:lvl1pPr>
            <a:lvl2pPr lvl="1" algn="l">
              <a:lnSpc>
                <a:spcPct val="100000"/>
              </a:lnSpc>
              <a:spcBef>
                <a:spcPts val="0"/>
              </a:spcBef>
              <a:spcAft>
                <a:spcPts val="0"/>
              </a:spcAft>
              <a:buClr>
                <a:srgbClr val="00A5DF"/>
              </a:buClr>
              <a:buSzPts val="2800"/>
              <a:buNone/>
              <a:defRPr>
                <a:solidFill>
                  <a:srgbClr val="00A5DF"/>
                </a:solidFill>
              </a:defRPr>
            </a:lvl2pPr>
            <a:lvl3pPr lvl="2" algn="l">
              <a:lnSpc>
                <a:spcPct val="100000"/>
              </a:lnSpc>
              <a:spcBef>
                <a:spcPts val="0"/>
              </a:spcBef>
              <a:spcAft>
                <a:spcPts val="0"/>
              </a:spcAft>
              <a:buClr>
                <a:srgbClr val="00A5DF"/>
              </a:buClr>
              <a:buSzPts val="2800"/>
              <a:buNone/>
              <a:defRPr>
                <a:solidFill>
                  <a:srgbClr val="00A5DF"/>
                </a:solidFill>
              </a:defRPr>
            </a:lvl3pPr>
            <a:lvl4pPr lvl="3" algn="l">
              <a:lnSpc>
                <a:spcPct val="100000"/>
              </a:lnSpc>
              <a:spcBef>
                <a:spcPts val="0"/>
              </a:spcBef>
              <a:spcAft>
                <a:spcPts val="0"/>
              </a:spcAft>
              <a:buClr>
                <a:srgbClr val="00A5DF"/>
              </a:buClr>
              <a:buSzPts val="2800"/>
              <a:buNone/>
              <a:defRPr>
                <a:solidFill>
                  <a:srgbClr val="00A5DF"/>
                </a:solidFill>
              </a:defRPr>
            </a:lvl4pPr>
            <a:lvl5pPr lvl="4" algn="l">
              <a:lnSpc>
                <a:spcPct val="100000"/>
              </a:lnSpc>
              <a:spcBef>
                <a:spcPts val="0"/>
              </a:spcBef>
              <a:spcAft>
                <a:spcPts val="0"/>
              </a:spcAft>
              <a:buClr>
                <a:srgbClr val="00A5DF"/>
              </a:buClr>
              <a:buSzPts val="2800"/>
              <a:buNone/>
              <a:defRPr>
                <a:solidFill>
                  <a:srgbClr val="00A5DF"/>
                </a:solidFill>
              </a:defRPr>
            </a:lvl5pPr>
            <a:lvl6pPr lvl="5" algn="l">
              <a:lnSpc>
                <a:spcPct val="100000"/>
              </a:lnSpc>
              <a:spcBef>
                <a:spcPts val="0"/>
              </a:spcBef>
              <a:spcAft>
                <a:spcPts val="0"/>
              </a:spcAft>
              <a:buClr>
                <a:srgbClr val="00A5DF"/>
              </a:buClr>
              <a:buSzPts val="2800"/>
              <a:buNone/>
              <a:defRPr>
                <a:solidFill>
                  <a:srgbClr val="00A5DF"/>
                </a:solidFill>
              </a:defRPr>
            </a:lvl6pPr>
            <a:lvl7pPr lvl="6" algn="l">
              <a:lnSpc>
                <a:spcPct val="100000"/>
              </a:lnSpc>
              <a:spcBef>
                <a:spcPts val="0"/>
              </a:spcBef>
              <a:spcAft>
                <a:spcPts val="0"/>
              </a:spcAft>
              <a:buClr>
                <a:srgbClr val="00A5DF"/>
              </a:buClr>
              <a:buSzPts val="2800"/>
              <a:buNone/>
              <a:defRPr>
                <a:solidFill>
                  <a:srgbClr val="00A5DF"/>
                </a:solidFill>
              </a:defRPr>
            </a:lvl7pPr>
            <a:lvl8pPr lvl="7" algn="l">
              <a:lnSpc>
                <a:spcPct val="100000"/>
              </a:lnSpc>
              <a:spcBef>
                <a:spcPts val="0"/>
              </a:spcBef>
              <a:spcAft>
                <a:spcPts val="0"/>
              </a:spcAft>
              <a:buClr>
                <a:srgbClr val="00A5DF"/>
              </a:buClr>
              <a:buSzPts val="2800"/>
              <a:buNone/>
              <a:defRPr>
                <a:solidFill>
                  <a:srgbClr val="00A5DF"/>
                </a:solidFill>
              </a:defRPr>
            </a:lvl8pPr>
            <a:lvl9pPr lvl="8" algn="l">
              <a:lnSpc>
                <a:spcPct val="100000"/>
              </a:lnSpc>
              <a:spcBef>
                <a:spcPts val="0"/>
              </a:spcBef>
              <a:spcAft>
                <a:spcPts val="0"/>
              </a:spcAft>
              <a:buClr>
                <a:srgbClr val="00A5DF"/>
              </a:buClr>
              <a:buSzPts val="2800"/>
              <a:buNone/>
              <a:defRPr>
                <a:solidFill>
                  <a:srgbClr val="00A5DF"/>
                </a:solidFill>
              </a:defRPr>
            </a:lvl9pPr>
          </a:lstStyle>
          <a:p/>
        </p:txBody>
      </p:sp>
      <p:sp>
        <p:nvSpPr>
          <p:cNvPr id="59" name="Google Shape;59;p14"/>
          <p:cNvSpPr txBox="1"/>
          <p:nvPr>
            <p:ph idx="1" type="body"/>
          </p:nvPr>
        </p:nvSpPr>
        <p:spPr>
          <a:xfrm>
            <a:off x="202842" y="1099461"/>
            <a:ext cx="85071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0" name="Google Shape;60;p14"/>
          <p:cNvSpPr/>
          <p:nvPr/>
        </p:nvSpPr>
        <p:spPr>
          <a:xfrm rot="-5400000">
            <a:off x="6460875" y="2478675"/>
            <a:ext cx="5164800" cy="201300"/>
          </a:xfrm>
          <a:prstGeom prst="rect">
            <a:avLst/>
          </a:prstGeom>
          <a:solidFill>
            <a:srgbClr val="00A5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id="62" name="Google Shape;62;p14"/>
          <p:cNvPicPr preferRelativeResize="0"/>
          <p:nvPr/>
        </p:nvPicPr>
        <p:blipFill rotWithShape="1">
          <a:blip r:embed="rId2">
            <a:alphaModFix/>
          </a:blip>
          <a:srcRect b="0" l="0" r="0" t="0"/>
          <a:stretch/>
        </p:blipFill>
        <p:spPr>
          <a:xfrm>
            <a:off x="8404375" y="172050"/>
            <a:ext cx="381300" cy="361350"/>
          </a:xfrm>
          <a:prstGeom prst="rect">
            <a:avLst/>
          </a:prstGeom>
          <a:noFill/>
          <a:ln>
            <a:noFill/>
          </a:ln>
        </p:spPr>
      </p:pic>
    </p:spTree>
  </p:cSld>
  <p:clrMapOvr>
    <a:masterClrMapping/>
  </p:clrMapOvr>
  <p:extLst>
    <p:ext uri="{DCECCB84-F9BA-43D5-87BE-67443E8EF086}">
      <p15:sldGuideLst>
        <p15:guide id="1" pos="2880">
          <p15:clr>
            <a:srgbClr val="FA7B17"/>
          </p15:clr>
        </p15:guide>
        <p15:guide id="2" pos="1440">
          <p15:clr>
            <a:srgbClr val="FA7B17"/>
          </p15:clr>
        </p15:guide>
        <p15:guide id="3" pos="4320">
          <p15:clr>
            <a:srgbClr val="FA7B17"/>
          </p15:clr>
        </p15:guide>
        <p15:guide id="4" pos="3600">
          <p15:clr>
            <a:srgbClr val="FA7B17"/>
          </p15:clr>
        </p15:guide>
        <p15:guide id="5" pos="5040">
          <p15:clr>
            <a:srgbClr val="FA7B17"/>
          </p15:clr>
        </p15:guide>
        <p15:guide id="6" pos="2160">
          <p15:clr>
            <a:srgbClr val="FA7B17"/>
          </p15:clr>
        </p15:guide>
        <p15:guide id="7" pos="720">
          <p15:clr>
            <a:srgbClr val="FA7B17"/>
          </p15:clr>
        </p15:guide>
        <p15:guide id="8" orient="horz" pos="1728">
          <p15:clr>
            <a:srgbClr val="FA7B17"/>
          </p15:clr>
        </p15:guide>
        <p15:guide id="9" orient="horz" pos="864">
          <p15:clr>
            <a:srgbClr val="FA7B17"/>
          </p15:clr>
        </p15:guide>
        <p15:guide id="10" orient="horz" pos="2448">
          <p15:clr>
            <a:srgbClr val="FA7B17"/>
          </p15:clr>
        </p15:guide>
        <p15:guide id="11" orient="horz" pos="461">
          <p15:clr>
            <a:srgbClr val="FA7B17"/>
          </p15:clr>
        </p15:guide>
        <p15:guide id="12" orient="horz" pos="287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colunas - seção azul">
  <p:cSld name="CUSTOM_1_2_1_1">
    <p:spTree>
      <p:nvGrpSpPr>
        <p:cNvPr id="63" name="Shape 63"/>
        <p:cNvGrpSpPr/>
        <p:nvPr/>
      </p:nvGrpSpPr>
      <p:grpSpPr>
        <a:xfrm>
          <a:off x="0" y="0"/>
          <a:ext cx="0" cy="0"/>
          <a:chOff x="0" y="0"/>
          <a:chExt cx="0" cy="0"/>
        </a:xfrm>
      </p:grpSpPr>
      <p:sp>
        <p:nvSpPr>
          <p:cNvPr id="64" name="Google Shape;64;p15"/>
          <p:cNvSpPr/>
          <p:nvPr/>
        </p:nvSpPr>
        <p:spPr>
          <a:xfrm>
            <a:off x="-26" y="25"/>
            <a:ext cx="3429000" cy="5143500"/>
          </a:xfrm>
          <a:prstGeom prst="rect">
            <a:avLst/>
          </a:prstGeom>
          <a:solidFill>
            <a:srgbClr val="05A5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txBox="1"/>
          <p:nvPr>
            <p:ph idx="1" type="body"/>
          </p:nvPr>
        </p:nvSpPr>
        <p:spPr>
          <a:xfrm>
            <a:off x="4025075" y="693975"/>
            <a:ext cx="4629000" cy="3821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15"/>
          <p:cNvSpPr txBox="1"/>
          <p:nvPr>
            <p:ph type="title"/>
          </p:nvPr>
        </p:nvSpPr>
        <p:spPr>
          <a:xfrm>
            <a:off x="383725" y="533400"/>
            <a:ext cx="2639700" cy="198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67" name="Google Shape;67;p15"/>
          <p:cNvSpPr txBox="1"/>
          <p:nvPr>
            <p:ph idx="2" type="subTitle"/>
          </p:nvPr>
        </p:nvSpPr>
        <p:spPr>
          <a:xfrm>
            <a:off x="431000" y="2675250"/>
            <a:ext cx="2592300" cy="1611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sp>
        <p:nvSpPr>
          <p:cNvPr id="68" name="Google Shape;68;p1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rgbClr val="5A5A59"/>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id="69" name="Google Shape;69;p15"/>
          <p:cNvPicPr preferRelativeResize="0"/>
          <p:nvPr/>
        </p:nvPicPr>
        <p:blipFill rotWithShape="1">
          <a:blip r:embed="rId2">
            <a:alphaModFix/>
          </a:blip>
          <a:srcRect b="0" l="0" r="0" t="0"/>
          <a:stretch/>
        </p:blipFill>
        <p:spPr>
          <a:xfrm>
            <a:off x="8556775" y="172050"/>
            <a:ext cx="381300" cy="361350"/>
          </a:xfrm>
          <a:prstGeom prst="rect">
            <a:avLst/>
          </a:prstGeom>
          <a:noFill/>
          <a:ln>
            <a:noFill/>
          </a:ln>
        </p:spPr>
      </p:pic>
    </p:spTree>
  </p:cSld>
  <p:clrMapOvr>
    <a:masterClrMapping/>
  </p:clrMapOvr>
  <p:extLst>
    <p:ext uri="{DCECCB84-F9BA-43D5-87BE-67443E8EF086}">
      <p15:sldGuideLst>
        <p15:guide id="1" pos="2880">
          <p15:clr>
            <a:srgbClr val="FA7B17"/>
          </p15:clr>
        </p15:guide>
        <p15:guide id="2" pos="1440">
          <p15:clr>
            <a:srgbClr val="FA7B17"/>
          </p15:clr>
        </p15:guide>
        <p15:guide id="3" pos="4320">
          <p15:clr>
            <a:srgbClr val="FA7B17"/>
          </p15:clr>
        </p15:guide>
        <p15:guide id="4" orient="horz" pos="1620">
          <p15:clr>
            <a:srgbClr val="FA7B17"/>
          </p15:clr>
        </p15:guide>
        <p15:guide id="5" pos="720">
          <p15:clr>
            <a:srgbClr val="FA7B17"/>
          </p15:clr>
        </p15:guide>
        <p15:guide id="6" pos="2160">
          <p15:clr>
            <a:srgbClr val="FA7B17"/>
          </p15:clr>
        </p15:guide>
        <p15:guide id="7" pos="3600">
          <p15:clr>
            <a:srgbClr val="FA7B17"/>
          </p15:clr>
        </p15:guide>
        <p15:guide id="8" pos="5040">
          <p15:clr>
            <a:srgbClr val="FA7B17"/>
          </p15:clr>
        </p15:guide>
        <p15:guide id="9" pos="360">
          <p15:clr>
            <a:srgbClr val="FA7B17"/>
          </p15:clr>
        </p15:guide>
        <p15:guide id="10" pos="2535">
          <p15:clr>
            <a:srgbClr val="FA7B17"/>
          </p15:clr>
        </p15:guide>
        <p15:guide id="11" orient="horz" pos="792">
          <p15:clr>
            <a:srgbClr val="FA7B17"/>
          </p15:clr>
        </p15:guide>
        <p15:guide id="12" orient="horz" pos="2448">
          <p15:clr>
            <a:srgbClr val="FA7B17"/>
          </p15:clr>
        </p15:guide>
        <p15:guide id="13" pos="3240">
          <p15:clr>
            <a:srgbClr val="FA7B17"/>
          </p15:clr>
        </p15:guide>
        <p15:guide id="14" orient="horz" pos="2844">
          <p15:clr>
            <a:srgbClr val="FA7B17"/>
          </p15:clr>
        </p15:guide>
        <p15:guide id="15" orient="horz" pos="432">
          <p15:clr>
            <a:srgbClr val="FA7B17"/>
          </p15:clr>
        </p15:guide>
        <p15:guide id="16" orient="horz" pos="1206">
          <p15:clr>
            <a:srgbClr val="FA7B17"/>
          </p15:clr>
        </p15:guide>
        <p15:guide id="17" pos="5451">
          <p15:clr>
            <a:srgbClr val="FA7B17"/>
          </p15:clr>
        </p15:guide>
        <p15:guide id="18" pos="180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git-scm.com/" TargetMode="External"/><Relationship Id="rId4" Type="http://schemas.openxmlformats.org/officeDocument/2006/relationships/image" Target="../media/image27.png"/><Relationship Id="rId5" Type="http://schemas.openxmlformats.org/officeDocument/2006/relationships/image" Target="../media/image11.png"/><Relationship Id="rId6" Type="http://schemas.openxmlformats.org/officeDocument/2006/relationships/hyperlink" Target="https://github.com/" TargetMode="External"/><Relationship Id="rId7" Type="http://schemas.openxmlformats.org/officeDocument/2006/relationships/hyperlink" Target="https://github.com/lcromao/bootcamp-fullstack-basic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hyperlink" Target="https://pypi.org/project/pi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hyperlink" Target="https://www.w3schools.com/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www.w3schools.com/html/" TargetMode="Externa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hyperlink" Target="https://survey.stackoverflow.co/2023/#most-popular-technologies-language" TargetMode="Externa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hyperlink" Target="https://developer.mozilla.org/en-US/docs/Web/JavaScript/Reference/Global_Objects/Object" TargetMode="External"/><Relationship Id="rId4" Type="http://schemas.openxmlformats.org/officeDocument/2006/relationships/hyperlink" Target="https://developer.mozilla.org/en-US/docs/Web/JavaScript/Reference/Global_Objects/Array"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hyperlink" Target="https://developer.mozilla.org/en-US/docs/Web/JavaScript/Guide/Loops_and_iteration" TargetMode="External"/><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34.png"/><Relationship Id="rId7"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7.jp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7.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Bootcamp Full-Stack</a:t>
            </a:r>
            <a:r>
              <a:rPr baseline="30000" lang="en-GB" sz="4000"/>
              <a:t>*</a:t>
            </a:r>
            <a:endParaRPr baseline="30000" sz="4000"/>
          </a:p>
        </p:txBody>
      </p:sp>
      <p:sp>
        <p:nvSpPr>
          <p:cNvPr id="75" name="Google Shape;7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rPr lang="en-GB"/>
              <a:t>INF1041 – Engenharia de Software</a:t>
            </a:r>
            <a:endParaRPr/>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7" name="Google Shape;77;p16"/>
          <p:cNvSpPr txBox="1"/>
          <p:nvPr/>
        </p:nvSpPr>
        <p:spPr>
          <a:xfrm>
            <a:off x="926900" y="4596475"/>
            <a:ext cx="7553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baseline="30000" i="0" lang="en-GB" sz="800" u="none" cap="none" strike="noStrike">
                <a:solidFill>
                  <a:schemeClr val="lt1"/>
                </a:solidFill>
                <a:latin typeface="Roboto"/>
                <a:ea typeface="Roboto"/>
                <a:cs typeface="Roboto"/>
                <a:sym typeface="Roboto"/>
              </a:rPr>
              <a:t>*</a:t>
            </a:r>
            <a:r>
              <a:rPr b="0" i="0" lang="en-GB" sz="800" u="none" cap="none" strike="noStrike">
                <a:solidFill>
                  <a:schemeClr val="lt1"/>
                </a:solidFill>
                <a:latin typeface="Roboto"/>
                <a:ea typeface="Roboto"/>
                <a:cs typeface="Roboto"/>
                <a:sym typeface="Roboto"/>
              </a:rPr>
              <a:t>Alguns slides adaptados de Fernando Correia e Dienison Braga</a:t>
            </a:r>
            <a:endParaRPr b="0" i="0" sz="800" u="none" cap="none" strike="noStrike">
              <a:solidFill>
                <a:schemeClr val="lt1"/>
              </a:solidFill>
              <a:latin typeface="Roboto"/>
              <a:ea typeface="Roboto"/>
              <a:cs typeface="Roboto"/>
              <a:sym typeface="Roboto"/>
            </a:endParaRPr>
          </a:p>
        </p:txBody>
      </p:sp>
      <p:sp>
        <p:nvSpPr>
          <p:cNvPr id="78" name="Google Shape;78;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155" name="Google Shape;155;p25"/>
          <p:cNvPicPr preferRelativeResize="0"/>
          <p:nvPr/>
        </p:nvPicPr>
        <p:blipFill rotWithShape="1">
          <a:blip r:embed="rId3">
            <a:alphaModFix/>
          </a:blip>
          <a:srcRect b="0" l="0" r="0" t="0"/>
          <a:stretch/>
        </p:blipFill>
        <p:spPr>
          <a:xfrm>
            <a:off x="145575" y="571500"/>
            <a:ext cx="8763000" cy="400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Controle de versão</a:t>
            </a:r>
            <a:endParaRPr/>
          </a:p>
        </p:txBody>
      </p:sp>
      <p:sp>
        <p:nvSpPr>
          <p:cNvPr id="161" name="Google Shape;161;p26"/>
          <p:cNvSpPr txBox="1"/>
          <p:nvPr>
            <p:ph idx="1" type="body"/>
          </p:nvPr>
        </p:nvSpPr>
        <p:spPr>
          <a:xfrm>
            <a:off x="189225" y="881750"/>
            <a:ext cx="3939300" cy="10887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n-GB" u="sng">
                <a:solidFill>
                  <a:schemeClr val="hlink"/>
                </a:solidFill>
                <a:hlinkClick r:id="rId3"/>
              </a:rPr>
              <a:t>Git</a:t>
            </a:r>
            <a:r>
              <a:rPr lang="en-GB"/>
              <a:t> é um </a:t>
            </a:r>
            <a:r>
              <a:rPr b="1" lang="en-GB"/>
              <a:t>sistema</a:t>
            </a:r>
            <a:r>
              <a:rPr lang="en-GB"/>
              <a:t> </a:t>
            </a:r>
            <a:r>
              <a:rPr b="1" lang="en-GB"/>
              <a:t>de</a:t>
            </a:r>
            <a:r>
              <a:rPr lang="en-GB"/>
              <a:t> </a:t>
            </a:r>
            <a:r>
              <a:rPr b="1" lang="en-GB"/>
              <a:t>controle</a:t>
            </a:r>
            <a:r>
              <a:rPr lang="en-GB"/>
              <a:t> </a:t>
            </a:r>
            <a:r>
              <a:rPr b="1" lang="en-GB"/>
              <a:t>de</a:t>
            </a:r>
            <a:r>
              <a:rPr lang="en-GB"/>
              <a:t> </a:t>
            </a:r>
            <a:r>
              <a:rPr b="1" lang="en-GB"/>
              <a:t>versão</a:t>
            </a:r>
            <a:r>
              <a:rPr lang="en-GB"/>
              <a:t> projetado para lidar com gestão de versões de projetos. </a:t>
            </a:r>
            <a:endParaRPr/>
          </a:p>
        </p:txBody>
      </p:sp>
      <p:sp>
        <p:nvSpPr>
          <p:cNvPr id="162" name="Google Shape;162;p2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pic>
        <p:nvPicPr>
          <p:cNvPr id="163" name="Google Shape;163;p26"/>
          <p:cNvPicPr preferRelativeResize="0"/>
          <p:nvPr/>
        </p:nvPicPr>
        <p:blipFill rotWithShape="1">
          <a:blip r:embed="rId4">
            <a:alphaModFix/>
          </a:blip>
          <a:srcRect b="0" l="0" r="0" t="0"/>
          <a:stretch/>
        </p:blipFill>
        <p:spPr>
          <a:xfrm>
            <a:off x="821250" y="1970449"/>
            <a:ext cx="2607750" cy="1088749"/>
          </a:xfrm>
          <a:prstGeom prst="rect">
            <a:avLst/>
          </a:prstGeom>
          <a:noFill/>
          <a:ln>
            <a:noFill/>
          </a:ln>
        </p:spPr>
      </p:pic>
      <p:pic>
        <p:nvPicPr>
          <p:cNvPr id="164" name="Google Shape;164;p26"/>
          <p:cNvPicPr preferRelativeResize="0"/>
          <p:nvPr/>
        </p:nvPicPr>
        <p:blipFill rotWithShape="1">
          <a:blip r:embed="rId5">
            <a:alphaModFix/>
          </a:blip>
          <a:srcRect b="0" l="0" r="0" t="0"/>
          <a:stretch/>
        </p:blipFill>
        <p:spPr>
          <a:xfrm>
            <a:off x="5593286" y="881738"/>
            <a:ext cx="1665425" cy="1665425"/>
          </a:xfrm>
          <a:prstGeom prst="rect">
            <a:avLst/>
          </a:prstGeom>
          <a:noFill/>
          <a:ln>
            <a:noFill/>
          </a:ln>
        </p:spPr>
      </p:pic>
      <p:sp>
        <p:nvSpPr>
          <p:cNvPr id="165" name="Google Shape;165;p26"/>
          <p:cNvSpPr txBox="1"/>
          <p:nvPr/>
        </p:nvSpPr>
        <p:spPr>
          <a:xfrm>
            <a:off x="4142100" y="2547150"/>
            <a:ext cx="45678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Roboto"/>
                <a:ea typeface="Roboto"/>
                <a:cs typeface="Roboto"/>
                <a:sym typeface="Roboto"/>
                <a:hlinkClick r:id="rId6"/>
              </a:rPr>
              <a:t>GitHub</a:t>
            </a:r>
            <a:r>
              <a:rPr b="0" i="0" lang="en-GB" sz="1800" u="none" cap="none" strike="noStrike">
                <a:solidFill>
                  <a:srgbClr val="000000"/>
                </a:solidFill>
                <a:latin typeface="Roboto"/>
                <a:ea typeface="Roboto"/>
                <a:cs typeface="Roboto"/>
                <a:sym typeface="Roboto"/>
              </a:rPr>
              <a:t> </a:t>
            </a:r>
            <a:r>
              <a:rPr b="0" i="0" lang="en-GB" sz="1800" u="none" cap="none" strike="noStrike">
                <a:solidFill>
                  <a:srgbClr val="5A5A59"/>
                </a:solidFill>
                <a:latin typeface="Roboto"/>
                <a:ea typeface="Roboto"/>
                <a:cs typeface="Roboto"/>
                <a:sym typeface="Roboto"/>
              </a:rPr>
              <a:t>é uma </a:t>
            </a:r>
            <a:r>
              <a:rPr b="1" i="0" lang="en-GB" sz="1800" u="none" cap="none" strike="noStrike">
                <a:solidFill>
                  <a:srgbClr val="5A5A59"/>
                </a:solidFill>
                <a:latin typeface="Roboto"/>
                <a:ea typeface="Roboto"/>
                <a:cs typeface="Roboto"/>
                <a:sym typeface="Roboto"/>
              </a:rPr>
              <a:t>plataforma</a:t>
            </a:r>
            <a:r>
              <a:rPr b="0" i="0" lang="en-GB" sz="1800" u="none" cap="none" strike="noStrike">
                <a:solidFill>
                  <a:srgbClr val="5A5A59"/>
                </a:solidFill>
                <a:latin typeface="Roboto"/>
                <a:ea typeface="Roboto"/>
                <a:cs typeface="Roboto"/>
                <a:sym typeface="Roboto"/>
              </a:rPr>
              <a:t> para </a:t>
            </a:r>
            <a:r>
              <a:rPr b="1" i="0" lang="en-GB" sz="1800" u="none" cap="none" strike="noStrike">
                <a:solidFill>
                  <a:srgbClr val="5A5A59"/>
                </a:solidFill>
                <a:latin typeface="Roboto"/>
                <a:ea typeface="Roboto"/>
                <a:cs typeface="Roboto"/>
                <a:sym typeface="Roboto"/>
              </a:rPr>
              <a:t>desenvolvimento</a:t>
            </a:r>
            <a:r>
              <a:rPr b="0" i="0" lang="en-GB" sz="1800" u="none" cap="none" strike="noStrike">
                <a:solidFill>
                  <a:srgbClr val="5A5A59"/>
                </a:solidFill>
                <a:latin typeface="Roboto"/>
                <a:ea typeface="Roboto"/>
                <a:cs typeface="Roboto"/>
                <a:sym typeface="Roboto"/>
              </a:rPr>
              <a:t> de software e </a:t>
            </a:r>
            <a:r>
              <a:rPr b="1" i="0" lang="en-GB" sz="1800" u="none" cap="none" strike="noStrike">
                <a:solidFill>
                  <a:srgbClr val="5A5A59"/>
                </a:solidFill>
                <a:latin typeface="Roboto"/>
                <a:ea typeface="Roboto"/>
                <a:cs typeface="Roboto"/>
                <a:sym typeface="Roboto"/>
              </a:rPr>
              <a:t>controle de versão</a:t>
            </a:r>
            <a:r>
              <a:rPr b="0" i="0" lang="en-GB" sz="1800" u="none" cap="none" strike="noStrike">
                <a:solidFill>
                  <a:srgbClr val="5A5A59"/>
                </a:solidFill>
                <a:latin typeface="Roboto"/>
                <a:ea typeface="Roboto"/>
                <a:cs typeface="Roboto"/>
                <a:sym typeface="Roboto"/>
              </a:rPr>
              <a:t> por meio do uso do Git, permitindo que desenvolvedores </a:t>
            </a:r>
            <a:r>
              <a:rPr b="1" i="0" lang="en-GB" sz="1800" u="none" cap="none" strike="noStrike">
                <a:solidFill>
                  <a:srgbClr val="5A5A59"/>
                </a:solidFill>
                <a:latin typeface="Roboto"/>
                <a:ea typeface="Roboto"/>
                <a:cs typeface="Roboto"/>
                <a:sym typeface="Roboto"/>
              </a:rPr>
              <a:t>armazenem</a:t>
            </a:r>
            <a:r>
              <a:rPr b="0" i="0" lang="en-GB" sz="1800" u="none" cap="none" strike="noStrike">
                <a:solidFill>
                  <a:srgbClr val="5A5A59"/>
                </a:solidFill>
                <a:latin typeface="Roboto"/>
                <a:ea typeface="Roboto"/>
                <a:cs typeface="Roboto"/>
                <a:sym typeface="Roboto"/>
              </a:rPr>
              <a:t>, </a:t>
            </a:r>
            <a:r>
              <a:rPr b="1" i="0" lang="en-GB" sz="1800" u="none" cap="none" strike="noStrike">
                <a:solidFill>
                  <a:srgbClr val="5A5A59"/>
                </a:solidFill>
                <a:latin typeface="Roboto"/>
                <a:ea typeface="Roboto"/>
                <a:cs typeface="Roboto"/>
                <a:sym typeface="Roboto"/>
              </a:rPr>
              <a:t>compartilhem</a:t>
            </a:r>
            <a:r>
              <a:rPr b="0" i="0" lang="en-GB" sz="1800" u="none" cap="none" strike="noStrike">
                <a:solidFill>
                  <a:srgbClr val="5A5A59"/>
                </a:solidFill>
                <a:latin typeface="Roboto"/>
                <a:ea typeface="Roboto"/>
                <a:cs typeface="Roboto"/>
                <a:sym typeface="Roboto"/>
              </a:rPr>
              <a:t> e </a:t>
            </a:r>
            <a:r>
              <a:rPr b="1" i="0" lang="en-GB" sz="1800" u="none" cap="none" strike="noStrike">
                <a:solidFill>
                  <a:srgbClr val="5A5A59"/>
                </a:solidFill>
                <a:latin typeface="Roboto"/>
                <a:ea typeface="Roboto"/>
                <a:cs typeface="Roboto"/>
                <a:sym typeface="Roboto"/>
              </a:rPr>
              <a:t>gerenciem</a:t>
            </a:r>
            <a:r>
              <a:rPr b="0" i="0" lang="en-GB" sz="1800" u="none" cap="none" strike="noStrike">
                <a:solidFill>
                  <a:srgbClr val="5A5A59"/>
                </a:solidFill>
                <a:latin typeface="Roboto"/>
                <a:ea typeface="Roboto"/>
                <a:cs typeface="Roboto"/>
                <a:sym typeface="Roboto"/>
              </a:rPr>
              <a:t> seus projetos.</a:t>
            </a:r>
            <a:endParaRPr b="0" i="0" sz="1800" u="none" cap="none" strike="noStrike">
              <a:solidFill>
                <a:srgbClr val="5A5A59"/>
              </a:solidFill>
              <a:latin typeface="Roboto"/>
              <a:ea typeface="Roboto"/>
              <a:cs typeface="Roboto"/>
              <a:sym typeface="Roboto"/>
            </a:endParaRPr>
          </a:p>
        </p:txBody>
      </p:sp>
      <p:sp>
        <p:nvSpPr>
          <p:cNvPr id="166" name="Google Shape;166;p26"/>
          <p:cNvSpPr txBox="1"/>
          <p:nvPr/>
        </p:nvSpPr>
        <p:spPr>
          <a:xfrm>
            <a:off x="196500" y="3378300"/>
            <a:ext cx="3939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A5A59"/>
                </a:solidFill>
                <a:latin typeface="Roboto"/>
                <a:ea typeface="Roboto"/>
                <a:cs typeface="Roboto"/>
                <a:sym typeface="Roboto"/>
              </a:rPr>
              <a:t>O repositório para os materiais do bootcamp estão disponíveis neste </a:t>
            </a:r>
            <a:r>
              <a:rPr b="0" i="0" lang="en-GB" sz="1800" u="sng" cap="none" strike="noStrike">
                <a:solidFill>
                  <a:schemeClr val="hlink"/>
                </a:solidFill>
                <a:latin typeface="Roboto"/>
                <a:ea typeface="Roboto"/>
                <a:cs typeface="Roboto"/>
                <a:sym typeface="Roboto"/>
                <a:hlinkClick r:id="rId7"/>
              </a:rPr>
              <a:t>link</a:t>
            </a:r>
            <a:r>
              <a:rPr b="0" i="0" lang="en-GB" sz="1800" u="none" cap="none" strike="noStrike">
                <a:solidFill>
                  <a:srgbClr val="5A5A59"/>
                </a:solidFill>
                <a:latin typeface="Roboto"/>
                <a:ea typeface="Roboto"/>
                <a:cs typeface="Roboto"/>
                <a:sym typeface="Roboto"/>
              </a:rPr>
              <a:t>. </a:t>
            </a:r>
            <a:endParaRPr b="0" i="0" sz="1800" u="none" cap="none" strike="noStrike">
              <a:solidFill>
                <a:srgbClr val="5A5A59"/>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b="0" l="0" r="0" t="0"/>
          <a:stretch/>
        </p:blipFill>
        <p:spPr>
          <a:xfrm>
            <a:off x="376800" y="1853700"/>
            <a:ext cx="3052200" cy="2203516"/>
          </a:xfrm>
          <a:prstGeom prst="rect">
            <a:avLst/>
          </a:prstGeom>
          <a:noFill/>
          <a:ln>
            <a:noFill/>
          </a:ln>
        </p:spPr>
      </p:pic>
      <p:sp>
        <p:nvSpPr>
          <p:cNvPr id="172" name="Google Shape;172;p2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Gestão de dependências </a:t>
            </a:r>
            <a:endParaRPr/>
          </a:p>
        </p:txBody>
      </p:sp>
      <p:sp>
        <p:nvSpPr>
          <p:cNvPr id="173" name="Google Shape;173;p27"/>
          <p:cNvSpPr txBox="1"/>
          <p:nvPr>
            <p:ph idx="1" type="body"/>
          </p:nvPr>
        </p:nvSpPr>
        <p:spPr>
          <a:xfrm>
            <a:off x="376800" y="4088925"/>
            <a:ext cx="3150900" cy="720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200"/>
              </a:spcBef>
              <a:spcAft>
                <a:spcPts val="1200"/>
              </a:spcAft>
              <a:buSzPts val="1800"/>
              <a:buNone/>
            </a:pPr>
            <a:r>
              <a:rPr lang="en-GB"/>
              <a:t>Ele é usado para </a:t>
            </a:r>
            <a:r>
              <a:rPr b="1" lang="en-GB"/>
              <a:t>instalar</a:t>
            </a:r>
            <a:r>
              <a:rPr lang="en-GB"/>
              <a:t> e </a:t>
            </a:r>
            <a:r>
              <a:rPr b="1" lang="en-GB"/>
              <a:t>gerenciar</a:t>
            </a:r>
            <a:r>
              <a:rPr lang="en-GB"/>
              <a:t> </a:t>
            </a:r>
            <a:r>
              <a:rPr b="1" lang="en-GB"/>
              <a:t>pacotes</a:t>
            </a:r>
            <a:r>
              <a:rPr lang="en-GB"/>
              <a:t> Python.</a:t>
            </a:r>
            <a:endParaRPr/>
          </a:p>
        </p:txBody>
      </p:sp>
      <p:sp>
        <p:nvSpPr>
          <p:cNvPr id="174" name="Google Shape;174;p2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175" name="Google Shape;175;p27"/>
          <p:cNvSpPr txBox="1"/>
          <p:nvPr/>
        </p:nvSpPr>
        <p:spPr>
          <a:xfrm>
            <a:off x="189225" y="731850"/>
            <a:ext cx="3338400" cy="1098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1200"/>
              </a:spcAft>
              <a:buClr>
                <a:srgbClr val="000000"/>
              </a:buClr>
              <a:buSzPts val="1800"/>
              <a:buFont typeface="Arial"/>
              <a:buNone/>
            </a:pPr>
            <a:r>
              <a:rPr b="0" i="0" lang="en-GB" sz="1800" u="none" cap="none" strike="noStrike">
                <a:solidFill>
                  <a:srgbClr val="5A5A59"/>
                </a:solidFill>
                <a:latin typeface="Roboto"/>
                <a:ea typeface="Roboto"/>
                <a:cs typeface="Roboto"/>
                <a:sym typeface="Roboto"/>
              </a:rPr>
              <a:t>O </a:t>
            </a:r>
            <a:r>
              <a:rPr b="1" i="0" lang="en-GB" sz="1800" u="none" cap="none" strike="noStrike">
                <a:solidFill>
                  <a:srgbClr val="5A5A59"/>
                </a:solidFill>
                <a:latin typeface="Roboto"/>
                <a:ea typeface="Roboto"/>
                <a:cs typeface="Roboto"/>
                <a:sym typeface="Roboto"/>
              </a:rPr>
              <a:t>pip</a:t>
            </a:r>
            <a:r>
              <a:rPr b="0" i="0" lang="en-GB" sz="1800" u="none" cap="none" strike="noStrike">
                <a:solidFill>
                  <a:srgbClr val="5A5A59"/>
                </a:solidFill>
                <a:latin typeface="Roboto"/>
                <a:ea typeface="Roboto"/>
                <a:cs typeface="Roboto"/>
                <a:sym typeface="Roboto"/>
              </a:rPr>
              <a:t> </a:t>
            </a:r>
            <a:r>
              <a:rPr b="0" i="0" lang="en-GB" sz="1400" u="none" cap="none" strike="noStrike">
                <a:solidFill>
                  <a:srgbClr val="5A5A59"/>
                </a:solidFill>
                <a:latin typeface="Roboto"/>
                <a:ea typeface="Roboto"/>
                <a:cs typeface="Roboto"/>
                <a:sym typeface="Roboto"/>
              </a:rPr>
              <a:t>(</a:t>
            </a:r>
            <a:r>
              <a:rPr b="0" i="0" lang="en-GB" sz="1400" u="sng" cap="none" strike="noStrike">
                <a:solidFill>
                  <a:schemeClr val="hlink"/>
                </a:solidFill>
                <a:latin typeface="Roboto"/>
                <a:ea typeface="Roboto"/>
                <a:cs typeface="Roboto"/>
                <a:sym typeface="Roboto"/>
                <a:hlinkClick r:id="rId4"/>
              </a:rPr>
              <a:t>https://pypi.org/project/pip/</a:t>
            </a:r>
            <a:r>
              <a:rPr b="0" i="0" lang="en-GB" sz="1400" u="none" cap="none" strike="noStrike">
                <a:solidFill>
                  <a:srgbClr val="5A5A59"/>
                </a:solidFill>
                <a:latin typeface="Roboto"/>
                <a:ea typeface="Roboto"/>
                <a:cs typeface="Roboto"/>
                <a:sym typeface="Roboto"/>
              </a:rPr>
              <a:t>)</a:t>
            </a:r>
            <a:r>
              <a:rPr b="0" i="0" lang="en-GB" sz="1800" u="none" cap="none" strike="noStrike">
                <a:solidFill>
                  <a:srgbClr val="5A5A59"/>
                </a:solidFill>
                <a:latin typeface="Roboto"/>
                <a:ea typeface="Roboto"/>
                <a:cs typeface="Roboto"/>
                <a:sym typeface="Roboto"/>
              </a:rPr>
              <a:t> é um pacote do repositório </a:t>
            </a:r>
            <a:r>
              <a:rPr b="1" i="0" lang="en-GB" sz="1800" u="none" cap="none" strike="noStrike">
                <a:solidFill>
                  <a:srgbClr val="5A5A59"/>
                </a:solidFill>
                <a:latin typeface="Roboto"/>
                <a:ea typeface="Roboto"/>
                <a:cs typeface="Roboto"/>
                <a:sym typeface="Roboto"/>
              </a:rPr>
              <a:t>Python Package Index</a:t>
            </a:r>
            <a:r>
              <a:rPr b="0" i="0" lang="en-GB" sz="1800" u="none" cap="none" strike="noStrike">
                <a:solidFill>
                  <a:srgbClr val="5A5A59"/>
                </a:solidFill>
                <a:latin typeface="Roboto"/>
                <a:ea typeface="Roboto"/>
                <a:cs typeface="Roboto"/>
                <a:sym typeface="Roboto"/>
              </a:rPr>
              <a:t> (PyPI). </a:t>
            </a:r>
            <a:endParaRPr b="0" i="0" sz="1400" u="none" cap="none" strike="noStrike">
              <a:solidFill>
                <a:srgbClr val="000000"/>
              </a:solidFill>
              <a:latin typeface="Arial"/>
              <a:ea typeface="Arial"/>
              <a:cs typeface="Arial"/>
              <a:sym typeface="Arial"/>
            </a:endParaRPr>
          </a:p>
        </p:txBody>
      </p:sp>
      <p:sp>
        <p:nvSpPr>
          <p:cNvPr id="176" name="Google Shape;176;p27"/>
          <p:cNvSpPr txBox="1"/>
          <p:nvPr/>
        </p:nvSpPr>
        <p:spPr>
          <a:xfrm>
            <a:off x="4220275" y="1086450"/>
            <a:ext cx="4260300" cy="2970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Alguns </a:t>
            </a:r>
            <a:r>
              <a:rPr b="1" i="0" lang="en-GB" sz="1600" u="none" cap="none" strike="noStrike">
                <a:solidFill>
                  <a:srgbClr val="5A5A59"/>
                </a:solidFill>
                <a:latin typeface="Roboto"/>
                <a:ea typeface="Roboto"/>
                <a:cs typeface="Roboto"/>
                <a:sym typeface="Roboto"/>
              </a:rPr>
              <a:t>comandos</a:t>
            </a:r>
            <a:r>
              <a:rPr b="0" i="0" lang="en-GB" sz="1600" u="none" cap="none" strike="noStrike">
                <a:solidFill>
                  <a:srgbClr val="5A5A59"/>
                </a:solidFill>
                <a:latin typeface="Roboto"/>
                <a:ea typeface="Roboto"/>
                <a:cs typeface="Roboto"/>
                <a:sym typeface="Roboto"/>
              </a:rPr>
              <a:t> </a:t>
            </a:r>
            <a:r>
              <a:rPr b="1" i="0" lang="en-GB" sz="1600" u="none" cap="none" strike="noStrike">
                <a:solidFill>
                  <a:srgbClr val="5A5A59"/>
                </a:solidFill>
                <a:latin typeface="Roboto"/>
                <a:ea typeface="Roboto"/>
                <a:cs typeface="Roboto"/>
                <a:sym typeface="Roboto"/>
              </a:rPr>
              <a:t>básicos</a:t>
            </a:r>
            <a:r>
              <a:rPr b="0" i="0" lang="en-GB" sz="1600" u="none" cap="none" strike="noStrike">
                <a:solidFill>
                  <a:srgbClr val="5A5A59"/>
                </a:solidFill>
                <a:latin typeface="Roboto"/>
                <a:ea typeface="Roboto"/>
                <a:cs typeface="Roboto"/>
                <a:sym typeface="Roboto"/>
              </a:rPr>
              <a:t> são:</a:t>
            </a:r>
            <a:endParaRPr b="0" i="0" sz="1600" u="none" cap="none" strike="noStrike">
              <a:solidFill>
                <a:srgbClr val="5A5A59"/>
              </a:solidFill>
              <a:latin typeface="Roboto"/>
              <a:ea typeface="Roboto"/>
              <a:cs typeface="Roboto"/>
              <a:sym typeface="Roboto"/>
            </a:endParaRPr>
          </a:p>
          <a:p>
            <a:pPr indent="-323850" lvl="0" marL="457200" marR="0" rtl="0" algn="just">
              <a:lnSpc>
                <a:spcPct val="100000"/>
              </a:lnSpc>
              <a:spcBef>
                <a:spcPts val="0"/>
              </a:spcBef>
              <a:spcAft>
                <a:spcPts val="0"/>
              </a:spcAft>
              <a:buClr>
                <a:srgbClr val="00A5DF"/>
              </a:buClr>
              <a:buSzPts val="1500"/>
              <a:buFont typeface="Roboto"/>
              <a:buChar char="●"/>
            </a:pPr>
            <a:r>
              <a:rPr b="0" i="0" lang="en-GB" sz="1500" u="none" cap="none" strike="noStrike">
                <a:solidFill>
                  <a:srgbClr val="5A5A59"/>
                </a:solidFill>
                <a:latin typeface="Roboto"/>
                <a:ea typeface="Roboto"/>
                <a:cs typeface="Roboto"/>
                <a:sym typeface="Roboto"/>
              </a:rPr>
              <a:t>Atualizar pip: </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rPr b="0" i="0" lang="en-GB" sz="1500" u="none" cap="none" strike="noStrike">
                <a:solidFill>
                  <a:srgbClr val="5A5A59"/>
                </a:solidFill>
                <a:latin typeface="Roboto"/>
                <a:ea typeface="Roboto"/>
                <a:cs typeface="Roboto"/>
                <a:sym typeface="Roboto"/>
              </a:rPr>
              <a:t>python -m pip install --upgrade pip</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5A5A59"/>
              </a:solidFill>
              <a:latin typeface="Roboto"/>
              <a:ea typeface="Roboto"/>
              <a:cs typeface="Roboto"/>
              <a:sym typeface="Roboto"/>
            </a:endParaRPr>
          </a:p>
          <a:p>
            <a:pPr indent="-323850" lvl="0" marL="457200" marR="0" rtl="0" algn="just">
              <a:lnSpc>
                <a:spcPct val="100000"/>
              </a:lnSpc>
              <a:spcBef>
                <a:spcPts val="0"/>
              </a:spcBef>
              <a:spcAft>
                <a:spcPts val="0"/>
              </a:spcAft>
              <a:buClr>
                <a:srgbClr val="00A5DF"/>
              </a:buClr>
              <a:buSzPts val="1500"/>
              <a:buFont typeface="Roboto"/>
              <a:buChar char="●"/>
            </a:pPr>
            <a:r>
              <a:rPr b="0" i="0" lang="en-GB" sz="1500" u="none" cap="none" strike="noStrike">
                <a:solidFill>
                  <a:srgbClr val="5A5A59"/>
                </a:solidFill>
                <a:latin typeface="Roboto"/>
                <a:ea typeface="Roboto"/>
                <a:cs typeface="Roboto"/>
                <a:sym typeface="Roboto"/>
              </a:rPr>
              <a:t>Instalar um pacote: </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rPr b="0" i="0" lang="en-GB" sz="1500" u="none" cap="none" strike="noStrike">
                <a:solidFill>
                  <a:srgbClr val="5A5A59"/>
                </a:solidFill>
                <a:latin typeface="Roboto"/>
                <a:ea typeface="Roboto"/>
                <a:cs typeface="Roboto"/>
                <a:sym typeface="Roboto"/>
              </a:rPr>
              <a:t>pip install nome_do_pacote</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5A5A59"/>
              </a:solidFill>
              <a:latin typeface="Roboto"/>
              <a:ea typeface="Roboto"/>
              <a:cs typeface="Roboto"/>
              <a:sym typeface="Roboto"/>
            </a:endParaRPr>
          </a:p>
          <a:p>
            <a:pPr indent="-323850" lvl="0" marL="457200" marR="0" rtl="0" algn="just">
              <a:lnSpc>
                <a:spcPct val="100000"/>
              </a:lnSpc>
              <a:spcBef>
                <a:spcPts val="0"/>
              </a:spcBef>
              <a:spcAft>
                <a:spcPts val="0"/>
              </a:spcAft>
              <a:buClr>
                <a:srgbClr val="00A5DF"/>
              </a:buClr>
              <a:buSzPts val="1500"/>
              <a:buFont typeface="Roboto"/>
              <a:buChar char="●"/>
            </a:pPr>
            <a:r>
              <a:rPr b="0" i="0" lang="en-GB" sz="1500" u="none" cap="none" strike="noStrike">
                <a:solidFill>
                  <a:srgbClr val="5A5A59"/>
                </a:solidFill>
                <a:latin typeface="Roboto"/>
                <a:ea typeface="Roboto"/>
                <a:cs typeface="Roboto"/>
                <a:sym typeface="Roboto"/>
              </a:rPr>
              <a:t>Remover um pacote: </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rPr b="0" i="0" lang="en-GB" sz="1500" u="none" cap="none" strike="noStrike">
                <a:solidFill>
                  <a:srgbClr val="5A5A59"/>
                </a:solidFill>
                <a:latin typeface="Roboto"/>
                <a:ea typeface="Roboto"/>
                <a:cs typeface="Roboto"/>
                <a:sym typeface="Roboto"/>
              </a:rPr>
              <a:t>pip uninstall nome_do_pacote</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5A5A59"/>
              </a:solidFill>
              <a:latin typeface="Roboto"/>
              <a:ea typeface="Roboto"/>
              <a:cs typeface="Roboto"/>
              <a:sym typeface="Roboto"/>
            </a:endParaRPr>
          </a:p>
          <a:p>
            <a:pPr indent="-323850" lvl="0" marL="457200" marR="0" rtl="0" algn="just">
              <a:lnSpc>
                <a:spcPct val="100000"/>
              </a:lnSpc>
              <a:spcBef>
                <a:spcPts val="0"/>
              </a:spcBef>
              <a:spcAft>
                <a:spcPts val="0"/>
              </a:spcAft>
              <a:buClr>
                <a:srgbClr val="00A5DF"/>
              </a:buClr>
              <a:buSzPts val="1500"/>
              <a:buFont typeface="Roboto"/>
              <a:buChar char="●"/>
            </a:pPr>
            <a:r>
              <a:rPr b="0" i="0" lang="en-GB" sz="1500" u="none" cap="none" strike="noStrike">
                <a:solidFill>
                  <a:srgbClr val="5A5A59"/>
                </a:solidFill>
                <a:latin typeface="Roboto"/>
                <a:ea typeface="Roboto"/>
                <a:cs typeface="Roboto"/>
                <a:sym typeface="Roboto"/>
              </a:rPr>
              <a:t>Instalar arquivo de requisitos: </a:t>
            </a:r>
            <a:endParaRPr b="0" i="0" sz="15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500"/>
              <a:buFont typeface="Arial"/>
              <a:buNone/>
            </a:pPr>
            <a:r>
              <a:rPr b="0" i="0" lang="en-GB" sz="1500" u="none" cap="none" strike="noStrike">
                <a:solidFill>
                  <a:srgbClr val="5A5A59"/>
                </a:solidFill>
                <a:latin typeface="Roboto"/>
                <a:ea typeface="Roboto"/>
                <a:cs typeface="Roboto"/>
                <a:sym typeface="Roboto"/>
              </a:rPr>
              <a:t>pip install -r nome_do_arquivo.txt</a:t>
            </a:r>
            <a:endParaRPr b="0" i="0" sz="1500" u="none" cap="none" strike="noStrike">
              <a:solidFill>
                <a:srgbClr val="5A5A59"/>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3">
            <a:alphaModFix/>
          </a:blip>
          <a:srcRect b="0" l="0" r="0" t="0"/>
          <a:stretch/>
        </p:blipFill>
        <p:spPr>
          <a:xfrm>
            <a:off x="4288275" y="236025"/>
            <a:ext cx="4064601" cy="2886550"/>
          </a:xfrm>
          <a:prstGeom prst="rect">
            <a:avLst/>
          </a:prstGeom>
          <a:noFill/>
          <a:ln>
            <a:noFill/>
          </a:ln>
        </p:spPr>
      </p:pic>
      <p:sp>
        <p:nvSpPr>
          <p:cNvPr id="182" name="Google Shape;182;p2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Ambientes virtuais</a:t>
            </a:r>
            <a:endParaRPr/>
          </a:p>
          <a:p>
            <a:pPr indent="457200" lvl="0" marL="0" rtl="0" algn="l">
              <a:lnSpc>
                <a:spcPct val="100000"/>
              </a:lnSpc>
              <a:spcBef>
                <a:spcPts val="0"/>
              </a:spcBef>
              <a:spcAft>
                <a:spcPts val="0"/>
              </a:spcAft>
              <a:buSzPct val="153770"/>
              <a:buNone/>
            </a:pPr>
            <a:r>
              <a:rPr lang="en-GB" sz="2021"/>
              <a:t>venv</a:t>
            </a:r>
            <a:r>
              <a:rPr lang="en-GB" sz="1577"/>
              <a:t>s</a:t>
            </a:r>
            <a:endParaRPr sz="1577"/>
          </a:p>
        </p:txBody>
      </p:sp>
      <p:sp>
        <p:nvSpPr>
          <p:cNvPr id="183" name="Google Shape;183;p2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184" name="Google Shape;184;p28"/>
          <p:cNvSpPr txBox="1"/>
          <p:nvPr/>
        </p:nvSpPr>
        <p:spPr>
          <a:xfrm>
            <a:off x="4572000" y="2895600"/>
            <a:ext cx="41379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1" i="0" lang="en-GB" sz="1600" u="none" cap="none" strike="noStrike">
                <a:solidFill>
                  <a:srgbClr val="5A5A59"/>
                </a:solidFill>
                <a:latin typeface="Arial"/>
                <a:ea typeface="Arial"/>
                <a:cs typeface="Arial"/>
                <a:sym typeface="Arial"/>
              </a:rPr>
              <a:t>virtualenv</a:t>
            </a:r>
            <a:r>
              <a:rPr b="0" i="0" lang="en-GB" sz="1600" u="none" cap="none" strike="noStrike">
                <a:solidFill>
                  <a:srgbClr val="5A5A59"/>
                </a:solidFill>
                <a:latin typeface="Arial"/>
                <a:ea typeface="Arial"/>
                <a:cs typeface="Arial"/>
                <a:sym typeface="Arial"/>
              </a:rPr>
              <a:t> é uma biblioteca para </a:t>
            </a:r>
            <a:r>
              <a:rPr b="1" i="0" lang="en-GB" sz="1600" u="none" cap="none" strike="noStrike">
                <a:solidFill>
                  <a:srgbClr val="5A5A59"/>
                </a:solidFill>
                <a:latin typeface="Arial"/>
                <a:ea typeface="Arial"/>
                <a:cs typeface="Arial"/>
                <a:sym typeface="Arial"/>
              </a:rPr>
              <a:t>gerenciar</a:t>
            </a:r>
            <a:r>
              <a:rPr b="0" i="0" lang="en-GB" sz="1600" u="none" cap="none" strike="noStrike">
                <a:solidFill>
                  <a:srgbClr val="5A5A59"/>
                </a:solidFill>
                <a:latin typeface="Arial"/>
                <a:ea typeface="Arial"/>
                <a:cs typeface="Arial"/>
                <a:sym typeface="Arial"/>
              </a:rPr>
              <a:t> </a:t>
            </a:r>
            <a:r>
              <a:rPr b="1" i="0" lang="en-GB" sz="1600" u="none" cap="none" strike="noStrike">
                <a:solidFill>
                  <a:srgbClr val="5A5A59"/>
                </a:solidFill>
                <a:latin typeface="Arial"/>
                <a:ea typeface="Arial"/>
                <a:cs typeface="Arial"/>
                <a:sym typeface="Arial"/>
              </a:rPr>
              <a:t>ambientes</a:t>
            </a:r>
            <a:r>
              <a:rPr b="0" i="0" lang="en-GB" sz="1600" u="none" cap="none" strike="noStrike">
                <a:solidFill>
                  <a:srgbClr val="5A5A59"/>
                </a:solidFill>
                <a:latin typeface="Arial"/>
                <a:ea typeface="Arial"/>
                <a:cs typeface="Arial"/>
                <a:sym typeface="Arial"/>
              </a:rPr>
              <a:t> Python.</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Arial"/>
              <a:buNone/>
            </a:pPr>
            <a:r>
              <a:rPr b="0" i="0" lang="en-GB" sz="1600" u="none" cap="none" strike="noStrike">
                <a:solidFill>
                  <a:srgbClr val="5A5A59"/>
                </a:solidFill>
                <a:latin typeface="Arial"/>
                <a:ea typeface="Arial"/>
                <a:cs typeface="Arial"/>
                <a:sym typeface="Arial"/>
              </a:rPr>
              <a:t>Instalaremos os requisitos de nossa aplicação dentro de nosso ambiente virtual.</a:t>
            </a:r>
            <a:endParaRPr b="0" i="0" sz="1600" u="none" cap="none" strike="noStrike">
              <a:solidFill>
                <a:srgbClr val="5A5A59"/>
              </a:solidFill>
              <a:latin typeface="Arial"/>
              <a:ea typeface="Arial"/>
              <a:cs typeface="Arial"/>
              <a:sym typeface="Arial"/>
            </a:endParaRPr>
          </a:p>
        </p:txBody>
      </p:sp>
      <p:sp>
        <p:nvSpPr>
          <p:cNvPr id="185" name="Google Shape;185;p28"/>
          <p:cNvSpPr txBox="1"/>
          <p:nvPr/>
        </p:nvSpPr>
        <p:spPr>
          <a:xfrm>
            <a:off x="303600" y="1171500"/>
            <a:ext cx="4268400" cy="3140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Alguns </a:t>
            </a:r>
            <a:r>
              <a:rPr b="1" i="0" lang="en-GB" sz="1600" u="none" cap="none" strike="noStrike">
                <a:solidFill>
                  <a:srgbClr val="5A5A59"/>
                </a:solidFill>
                <a:latin typeface="Roboto"/>
                <a:ea typeface="Roboto"/>
                <a:cs typeface="Roboto"/>
                <a:sym typeface="Roboto"/>
              </a:rPr>
              <a:t>comandos</a:t>
            </a:r>
            <a:r>
              <a:rPr b="0" i="0" lang="en-GB" sz="1600" u="none" cap="none" strike="noStrike">
                <a:solidFill>
                  <a:srgbClr val="5A5A59"/>
                </a:solidFill>
                <a:latin typeface="Roboto"/>
                <a:ea typeface="Roboto"/>
                <a:cs typeface="Roboto"/>
                <a:sym typeface="Roboto"/>
              </a:rPr>
              <a:t> </a:t>
            </a:r>
            <a:r>
              <a:rPr b="1" i="0" lang="en-GB" sz="1600" u="none" cap="none" strike="noStrike">
                <a:solidFill>
                  <a:srgbClr val="5A5A59"/>
                </a:solidFill>
                <a:latin typeface="Roboto"/>
                <a:ea typeface="Roboto"/>
                <a:cs typeface="Roboto"/>
                <a:sym typeface="Roboto"/>
              </a:rPr>
              <a:t>básicos</a:t>
            </a:r>
            <a:r>
              <a:rPr b="0" i="0" lang="en-GB" sz="1600" u="none" cap="none" strike="noStrike">
                <a:solidFill>
                  <a:srgbClr val="5A5A59"/>
                </a:solidFill>
                <a:latin typeface="Roboto"/>
                <a:ea typeface="Roboto"/>
                <a:cs typeface="Roboto"/>
                <a:sym typeface="Roboto"/>
              </a:rPr>
              <a:t>:</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Criando um ambiente:</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python -m venv env_name</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Ativando o ambiente: </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source env_name/bin/activate</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Desativando o ambiente: </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deactivate</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Removendo o ambiente: </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rm -r env_name</a:t>
            </a:r>
            <a:endParaRPr b="0" i="0" sz="1600" u="none" cap="none" strike="noStrike">
              <a:solidFill>
                <a:srgbClr val="5A5A5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3">
            <a:alphaModFix/>
          </a:blip>
          <a:srcRect b="0" l="0" r="0" t="0"/>
          <a:stretch/>
        </p:blipFill>
        <p:spPr>
          <a:xfrm>
            <a:off x="4288275" y="236025"/>
            <a:ext cx="4064601" cy="2886550"/>
          </a:xfrm>
          <a:prstGeom prst="rect">
            <a:avLst/>
          </a:prstGeom>
          <a:noFill/>
          <a:ln>
            <a:noFill/>
          </a:ln>
        </p:spPr>
      </p:pic>
      <p:sp>
        <p:nvSpPr>
          <p:cNvPr id="191" name="Google Shape;191;p2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Ambientes virtuais</a:t>
            </a:r>
            <a:endParaRPr/>
          </a:p>
          <a:p>
            <a:pPr indent="457200" lvl="0" marL="0" rtl="0" algn="l">
              <a:lnSpc>
                <a:spcPct val="100000"/>
              </a:lnSpc>
              <a:spcBef>
                <a:spcPts val="0"/>
              </a:spcBef>
              <a:spcAft>
                <a:spcPts val="0"/>
              </a:spcAft>
              <a:buSzPct val="153770"/>
              <a:buNone/>
            </a:pPr>
            <a:r>
              <a:rPr lang="en-GB" sz="2021"/>
              <a:t>anaconda</a:t>
            </a:r>
            <a:endParaRPr sz="1577"/>
          </a:p>
        </p:txBody>
      </p:sp>
      <p:sp>
        <p:nvSpPr>
          <p:cNvPr id="192" name="Google Shape;192;p2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193" name="Google Shape;193;p29"/>
          <p:cNvSpPr txBox="1"/>
          <p:nvPr/>
        </p:nvSpPr>
        <p:spPr>
          <a:xfrm>
            <a:off x="4572000" y="2895600"/>
            <a:ext cx="41379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GB" sz="1600" u="none" cap="none" strike="noStrike">
                <a:solidFill>
                  <a:srgbClr val="5A5A59"/>
                </a:solidFill>
                <a:latin typeface="Arial"/>
                <a:ea typeface="Arial"/>
                <a:cs typeface="Arial"/>
                <a:sym typeface="Arial"/>
              </a:rPr>
              <a:t>Conda é uma </a:t>
            </a:r>
            <a:r>
              <a:rPr b="1" i="0" lang="en-GB" sz="1600" u="none" cap="none" strike="noStrike">
                <a:solidFill>
                  <a:srgbClr val="5A5A59"/>
                </a:solidFill>
                <a:latin typeface="Arial"/>
                <a:ea typeface="Arial"/>
                <a:cs typeface="Arial"/>
                <a:sym typeface="Arial"/>
              </a:rPr>
              <a:t>ferramenta </a:t>
            </a:r>
            <a:r>
              <a:rPr b="0" i="0" lang="en-GB" sz="1600" u="none" cap="none" strike="noStrike">
                <a:solidFill>
                  <a:srgbClr val="5A5A59"/>
                </a:solidFill>
                <a:latin typeface="Arial"/>
                <a:ea typeface="Arial"/>
                <a:cs typeface="Arial"/>
                <a:sym typeface="Arial"/>
              </a:rPr>
              <a:t>de linha de comando para </a:t>
            </a:r>
            <a:r>
              <a:rPr b="1" i="0" lang="en-GB" sz="1600" u="none" cap="none" strike="noStrike">
                <a:solidFill>
                  <a:srgbClr val="5A5A59"/>
                </a:solidFill>
                <a:latin typeface="Arial"/>
                <a:ea typeface="Arial"/>
                <a:cs typeface="Arial"/>
                <a:sym typeface="Arial"/>
              </a:rPr>
              <a:t>gerenciamento </a:t>
            </a:r>
            <a:r>
              <a:rPr b="0" i="0" lang="en-GB" sz="1600" u="none" cap="none" strike="noStrike">
                <a:solidFill>
                  <a:srgbClr val="5A5A59"/>
                </a:solidFill>
                <a:latin typeface="Arial"/>
                <a:ea typeface="Arial"/>
                <a:cs typeface="Arial"/>
                <a:sym typeface="Arial"/>
              </a:rPr>
              <a:t>de </a:t>
            </a:r>
            <a:r>
              <a:rPr b="1" i="0" lang="en-GB" sz="1600" u="none" cap="none" strike="noStrike">
                <a:solidFill>
                  <a:srgbClr val="5A5A59"/>
                </a:solidFill>
                <a:latin typeface="Arial"/>
                <a:ea typeface="Arial"/>
                <a:cs typeface="Arial"/>
                <a:sym typeface="Arial"/>
              </a:rPr>
              <a:t>pacotes </a:t>
            </a:r>
            <a:r>
              <a:rPr b="0" i="0" lang="en-GB" sz="1600" u="none" cap="none" strike="noStrike">
                <a:solidFill>
                  <a:srgbClr val="5A5A59"/>
                </a:solidFill>
                <a:latin typeface="Arial"/>
                <a:ea typeface="Arial"/>
                <a:cs typeface="Arial"/>
                <a:sym typeface="Arial"/>
              </a:rPr>
              <a:t>e </a:t>
            </a:r>
            <a:r>
              <a:rPr b="1" i="0" lang="en-GB" sz="1600" u="none" cap="none" strike="noStrike">
                <a:solidFill>
                  <a:srgbClr val="5A5A59"/>
                </a:solidFill>
                <a:latin typeface="Arial"/>
                <a:ea typeface="Arial"/>
                <a:cs typeface="Arial"/>
                <a:sym typeface="Arial"/>
              </a:rPr>
              <a:t>ambientes</a:t>
            </a:r>
            <a:endParaRPr b="1"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Arial"/>
              <a:buNone/>
            </a:pPr>
            <a:r>
              <a:rPr b="0" i="0" lang="en-GB" sz="1600" u="none" cap="none" strike="noStrike">
                <a:solidFill>
                  <a:srgbClr val="5A5A59"/>
                </a:solidFill>
                <a:latin typeface="Arial"/>
                <a:ea typeface="Arial"/>
                <a:cs typeface="Arial"/>
                <a:sym typeface="Arial"/>
              </a:rPr>
              <a:t>Instalaremos os requisitos de nossa aplicação dentro de nosso ambiente conda.</a:t>
            </a:r>
            <a:endParaRPr b="0" i="0" sz="1600" u="none" cap="none" strike="noStrike">
              <a:solidFill>
                <a:srgbClr val="5A5A59"/>
              </a:solidFill>
              <a:latin typeface="Arial"/>
              <a:ea typeface="Arial"/>
              <a:cs typeface="Arial"/>
              <a:sym typeface="Arial"/>
            </a:endParaRPr>
          </a:p>
        </p:txBody>
      </p:sp>
      <p:sp>
        <p:nvSpPr>
          <p:cNvPr id="194" name="Google Shape;194;p29"/>
          <p:cNvSpPr txBox="1"/>
          <p:nvPr/>
        </p:nvSpPr>
        <p:spPr>
          <a:xfrm>
            <a:off x="303600" y="1171500"/>
            <a:ext cx="4268400" cy="387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Alguns </a:t>
            </a:r>
            <a:r>
              <a:rPr b="1" i="0" lang="en-GB" sz="1600" u="none" cap="none" strike="noStrike">
                <a:solidFill>
                  <a:srgbClr val="5A5A59"/>
                </a:solidFill>
                <a:latin typeface="Roboto"/>
                <a:ea typeface="Roboto"/>
                <a:cs typeface="Roboto"/>
                <a:sym typeface="Roboto"/>
              </a:rPr>
              <a:t>comandos</a:t>
            </a:r>
            <a:r>
              <a:rPr b="0" i="0" lang="en-GB" sz="1600" u="none" cap="none" strike="noStrike">
                <a:solidFill>
                  <a:srgbClr val="5A5A59"/>
                </a:solidFill>
                <a:latin typeface="Roboto"/>
                <a:ea typeface="Roboto"/>
                <a:cs typeface="Roboto"/>
                <a:sym typeface="Roboto"/>
              </a:rPr>
              <a:t> </a:t>
            </a:r>
            <a:r>
              <a:rPr b="1" i="0" lang="en-GB" sz="1600" u="none" cap="none" strike="noStrike">
                <a:solidFill>
                  <a:srgbClr val="5A5A59"/>
                </a:solidFill>
                <a:latin typeface="Roboto"/>
                <a:ea typeface="Roboto"/>
                <a:cs typeface="Roboto"/>
                <a:sym typeface="Roboto"/>
              </a:rPr>
              <a:t>básicos</a:t>
            </a:r>
            <a:r>
              <a:rPr b="0" i="0" lang="en-GB" sz="1600" u="none" cap="none" strike="noStrike">
                <a:solidFill>
                  <a:srgbClr val="5A5A59"/>
                </a:solidFill>
                <a:latin typeface="Roboto"/>
                <a:ea typeface="Roboto"/>
                <a:cs typeface="Roboto"/>
                <a:sym typeface="Roboto"/>
              </a:rPr>
              <a:t>:</a:t>
            </a:r>
            <a:endParaRPr b="0" i="0" sz="1600" u="none" cap="none" strike="noStrike">
              <a:solidFill>
                <a:srgbClr val="5A5A59"/>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Criando um ambiente (a ou b): </a:t>
            </a:r>
            <a:endParaRPr b="0" i="0" sz="1600" u="none" cap="none" strike="noStrike">
              <a:solidFill>
                <a:srgbClr val="5A5A59"/>
              </a:solidFill>
              <a:latin typeface="Roboto"/>
              <a:ea typeface="Roboto"/>
              <a:cs typeface="Roboto"/>
              <a:sym typeface="Roboto"/>
            </a:endParaRPr>
          </a:p>
          <a:p>
            <a:pPr indent="-330200" lvl="0" marL="914400" marR="0" rtl="0" algn="just">
              <a:lnSpc>
                <a:spcPct val="100000"/>
              </a:lnSpc>
              <a:spcBef>
                <a:spcPts val="0"/>
              </a:spcBef>
              <a:spcAft>
                <a:spcPts val="0"/>
              </a:spcAft>
              <a:buClr>
                <a:srgbClr val="5A5A59"/>
              </a:buClr>
              <a:buSzPts val="1600"/>
              <a:buFont typeface="Roboto"/>
              <a:buAutoNum type="alphaLcPeriod"/>
            </a:pPr>
            <a:r>
              <a:rPr b="0" i="0" lang="en-GB" sz="1600" u="none" cap="none" strike="noStrike">
                <a:solidFill>
                  <a:srgbClr val="5A5A59"/>
                </a:solidFill>
                <a:latin typeface="Roboto"/>
                <a:ea typeface="Roboto"/>
                <a:cs typeface="Roboto"/>
                <a:sym typeface="Roboto"/>
              </a:rPr>
              <a:t>conda create </a:t>
            </a:r>
            <a:r>
              <a:rPr b="0" i="0" lang="en-GB" sz="1600" u="none" cap="none" strike="noStrike">
                <a:solidFill>
                  <a:srgbClr val="1155CC"/>
                </a:solidFill>
                <a:latin typeface="Roboto"/>
                <a:ea typeface="Roboto"/>
                <a:cs typeface="Roboto"/>
                <a:sym typeface="Roboto"/>
              </a:rPr>
              <a:t>--name</a:t>
            </a:r>
            <a:r>
              <a:rPr b="0" i="0" lang="en-GB" sz="1600" u="none" cap="none" strike="noStrike">
                <a:solidFill>
                  <a:srgbClr val="5A5A59"/>
                </a:solidFill>
                <a:latin typeface="Roboto"/>
                <a:ea typeface="Roboto"/>
                <a:cs typeface="Roboto"/>
                <a:sym typeface="Roboto"/>
              </a:rPr>
              <a:t> &lt;env_name&gt;</a:t>
            </a:r>
            <a:endParaRPr b="0" i="0" sz="1600" u="none" cap="none" strike="noStrike">
              <a:solidFill>
                <a:srgbClr val="5A5A59"/>
              </a:solidFill>
              <a:latin typeface="Roboto"/>
              <a:ea typeface="Roboto"/>
              <a:cs typeface="Roboto"/>
              <a:sym typeface="Roboto"/>
            </a:endParaRPr>
          </a:p>
          <a:p>
            <a:pPr indent="-330200" lvl="0" marL="914400" marR="0" rtl="0" algn="just">
              <a:lnSpc>
                <a:spcPct val="100000"/>
              </a:lnSpc>
              <a:spcBef>
                <a:spcPts val="0"/>
              </a:spcBef>
              <a:spcAft>
                <a:spcPts val="0"/>
              </a:spcAft>
              <a:buClr>
                <a:srgbClr val="5A5A59"/>
              </a:buClr>
              <a:buSzPts val="1600"/>
              <a:buFont typeface="Roboto"/>
              <a:buAutoNum type="alphaLcPeriod"/>
            </a:pPr>
            <a:r>
              <a:rPr b="0" i="0" lang="en-GB" sz="1600" u="none" cap="none" strike="noStrike">
                <a:solidFill>
                  <a:srgbClr val="5A5A59"/>
                </a:solidFill>
                <a:latin typeface="Roboto"/>
                <a:ea typeface="Roboto"/>
                <a:cs typeface="Roboto"/>
                <a:sym typeface="Roboto"/>
              </a:rPr>
              <a:t>conda create </a:t>
            </a:r>
            <a:r>
              <a:rPr b="0" i="0" lang="en-GB" sz="1600" u="none" cap="none" strike="noStrike">
                <a:solidFill>
                  <a:srgbClr val="38761D"/>
                </a:solidFill>
                <a:latin typeface="Roboto"/>
                <a:ea typeface="Roboto"/>
                <a:cs typeface="Roboto"/>
                <a:sym typeface="Roboto"/>
              </a:rPr>
              <a:t>--prefix</a:t>
            </a:r>
            <a:r>
              <a:rPr b="0" i="0" lang="en-GB" sz="1600" u="none" cap="none" strike="noStrike">
                <a:solidFill>
                  <a:srgbClr val="5A5A59"/>
                </a:solidFill>
                <a:latin typeface="Roboto"/>
                <a:ea typeface="Roboto"/>
                <a:cs typeface="Roboto"/>
                <a:sym typeface="Roboto"/>
              </a:rPr>
              <a:t> &lt;env_path&gt;</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Ativando o ambiente: </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conda activate &lt;env&gt;</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Desativando o ambiente:</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conda deactivate</a:t>
            </a:r>
            <a:endParaRPr b="0" i="0" sz="1600" u="none" cap="none" strike="noStrike">
              <a:solidFill>
                <a:srgbClr val="5A5A59"/>
              </a:solidFill>
              <a:latin typeface="Roboto"/>
              <a:ea typeface="Roboto"/>
              <a:cs typeface="Roboto"/>
              <a:sym typeface="Roboto"/>
            </a:endParaRPr>
          </a:p>
          <a:p>
            <a:pPr indent="457200" lvl="0" marL="45720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Roboto"/>
              <a:ea typeface="Roboto"/>
              <a:cs typeface="Roboto"/>
              <a:sym typeface="Roboto"/>
            </a:endParaRPr>
          </a:p>
          <a:p>
            <a:pPr indent="-330200" lvl="0" marL="457200" marR="0" rtl="0" algn="just">
              <a:lnSpc>
                <a:spcPct val="100000"/>
              </a:lnSpc>
              <a:spcBef>
                <a:spcPts val="0"/>
              </a:spcBef>
              <a:spcAft>
                <a:spcPts val="0"/>
              </a:spcAft>
              <a:buClr>
                <a:srgbClr val="00A5DF"/>
              </a:buClr>
              <a:buSzPts val="1600"/>
              <a:buFont typeface="Roboto"/>
              <a:buChar char="●"/>
            </a:pPr>
            <a:r>
              <a:rPr b="0" i="0" lang="en-GB" sz="1600" u="none" cap="none" strike="noStrike">
                <a:solidFill>
                  <a:srgbClr val="5A5A59"/>
                </a:solidFill>
                <a:latin typeface="Roboto"/>
                <a:ea typeface="Roboto"/>
                <a:cs typeface="Roboto"/>
                <a:sym typeface="Roboto"/>
              </a:rPr>
              <a:t>Removendo o ambiente: </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conda remove </a:t>
            </a:r>
            <a:r>
              <a:rPr b="0" i="0" lang="en-GB" sz="1600" u="none" cap="none" strike="noStrike">
                <a:solidFill>
                  <a:srgbClr val="1155CC"/>
                </a:solidFill>
                <a:latin typeface="Roboto"/>
                <a:ea typeface="Roboto"/>
                <a:cs typeface="Roboto"/>
                <a:sym typeface="Roboto"/>
              </a:rPr>
              <a:t>-n</a:t>
            </a:r>
            <a:r>
              <a:rPr b="0" i="0" lang="en-GB" sz="1600" u="none" cap="none" strike="noStrike">
                <a:solidFill>
                  <a:srgbClr val="5A5A59"/>
                </a:solidFill>
                <a:latin typeface="Roboto"/>
                <a:ea typeface="Roboto"/>
                <a:cs typeface="Roboto"/>
                <a:sym typeface="Roboto"/>
              </a:rPr>
              <a:t> &lt;env_name&gt; --all</a:t>
            </a:r>
            <a:endParaRPr b="0" i="0" sz="1600" u="none" cap="none" strike="noStrike">
              <a:solidFill>
                <a:srgbClr val="5A5A59"/>
              </a:solidFill>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Roboto"/>
                <a:ea typeface="Roboto"/>
                <a:cs typeface="Roboto"/>
                <a:sym typeface="Roboto"/>
              </a:rPr>
              <a:t>conda remove </a:t>
            </a:r>
            <a:r>
              <a:rPr b="0" i="0" lang="en-GB" sz="1600" u="none" cap="none" strike="noStrike">
                <a:solidFill>
                  <a:srgbClr val="38761D"/>
                </a:solidFill>
                <a:latin typeface="Roboto"/>
                <a:ea typeface="Roboto"/>
                <a:cs typeface="Roboto"/>
                <a:sym typeface="Roboto"/>
              </a:rPr>
              <a:t>-p</a:t>
            </a:r>
            <a:r>
              <a:rPr b="0" i="0" lang="en-GB" sz="1600" u="none" cap="none" strike="noStrike">
                <a:solidFill>
                  <a:srgbClr val="5A5A59"/>
                </a:solidFill>
                <a:latin typeface="Roboto"/>
                <a:ea typeface="Roboto"/>
                <a:cs typeface="Roboto"/>
                <a:sym typeface="Roboto"/>
              </a:rPr>
              <a:t> &lt;env_path&gt; --all</a:t>
            </a:r>
            <a:endParaRPr b="0" i="0" sz="1600" u="none" cap="none" strike="noStrike">
              <a:solidFill>
                <a:srgbClr val="5A5A5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Flask framework</a:t>
            </a:r>
            <a:endParaRPr/>
          </a:p>
        </p:txBody>
      </p:sp>
      <p:sp>
        <p:nvSpPr>
          <p:cNvPr id="200" name="Google Shape;200;p3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pic>
        <p:nvPicPr>
          <p:cNvPr id="201" name="Google Shape;201;p30"/>
          <p:cNvPicPr preferRelativeResize="0"/>
          <p:nvPr/>
        </p:nvPicPr>
        <p:blipFill rotWithShape="1">
          <a:blip r:embed="rId3">
            <a:alphaModFix/>
          </a:blip>
          <a:srcRect b="0" l="0" r="0" t="0"/>
          <a:stretch/>
        </p:blipFill>
        <p:spPr>
          <a:xfrm>
            <a:off x="352404" y="1090525"/>
            <a:ext cx="4219596" cy="1652675"/>
          </a:xfrm>
          <a:prstGeom prst="rect">
            <a:avLst/>
          </a:prstGeom>
          <a:noFill/>
          <a:ln>
            <a:noFill/>
          </a:ln>
        </p:spPr>
      </p:pic>
      <p:sp>
        <p:nvSpPr>
          <p:cNvPr id="202" name="Google Shape;202;p30"/>
          <p:cNvSpPr txBox="1"/>
          <p:nvPr/>
        </p:nvSpPr>
        <p:spPr>
          <a:xfrm>
            <a:off x="564550" y="3239700"/>
            <a:ext cx="3795300" cy="129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800"/>
              <a:buFont typeface="Arial"/>
              <a:buNone/>
            </a:pPr>
            <a:r>
              <a:rPr b="0" i="0" lang="en-GB" sz="1800" u="none" cap="none" strike="noStrike">
                <a:solidFill>
                  <a:srgbClr val="5A5A59"/>
                </a:solidFill>
                <a:latin typeface="Arial"/>
                <a:ea typeface="Arial"/>
                <a:cs typeface="Arial"/>
                <a:sym typeface="Arial"/>
              </a:rPr>
              <a:t>O Flask é um </a:t>
            </a:r>
            <a:r>
              <a:rPr b="1" i="0" lang="en-GB" sz="1800" u="none" cap="none" strike="noStrike">
                <a:solidFill>
                  <a:srgbClr val="5A5A59"/>
                </a:solidFill>
                <a:latin typeface="Arial"/>
                <a:ea typeface="Arial"/>
                <a:cs typeface="Arial"/>
                <a:sym typeface="Arial"/>
              </a:rPr>
              <a:t>microframework</a:t>
            </a:r>
            <a:r>
              <a:rPr b="0" i="0" lang="en-GB" sz="1800" u="none" cap="none" strike="noStrike">
                <a:solidFill>
                  <a:srgbClr val="5A5A59"/>
                </a:solidFill>
                <a:latin typeface="Arial"/>
                <a:ea typeface="Arial"/>
                <a:cs typeface="Arial"/>
                <a:sym typeface="Arial"/>
              </a:rPr>
              <a:t> Python usado para </a:t>
            </a:r>
            <a:r>
              <a:rPr b="1" i="0" lang="en-GB" sz="1800" u="none" cap="none" strike="noStrike">
                <a:solidFill>
                  <a:srgbClr val="5A5A59"/>
                </a:solidFill>
                <a:latin typeface="Arial"/>
                <a:ea typeface="Arial"/>
                <a:cs typeface="Arial"/>
                <a:sym typeface="Arial"/>
              </a:rPr>
              <a:t>desenvolver aplicativos web</a:t>
            </a:r>
            <a:r>
              <a:rPr b="0" i="0" lang="en-GB" sz="1800" u="none" cap="none" strike="noStrike">
                <a:solidFill>
                  <a:srgbClr val="5A5A59"/>
                </a:solidFill>
                <a:latin typeface="Arial"/>
                <a:ea typeface="Arial"/>
                <a:cs typeface="Arial"/>
                <a:sym typeface="Arial"/>
              </a:rPr>
              <a:t>.</a:t>
            </a:r>
            <a:endParaRPr b="0" i="0" sz="18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Roboto"/>
              <a:ea typeface="Roboto"/>
              <a:cs typeface="Roboto"/>
              <a:sym typeface="Roboto"/>
            </a:endParaRPr>
          </a:p>
        </p:txBody>
      </p:sp>
      <p:sp>
        <p:nvSpPr>
          <p:cNvPr id="203" name="Google Shape;203;p30"/>
          <p:cNvSpPr txBox="1"/>
          <p:nvPr/>
        </p:nvSpPr>
        <p:spPr>
          <a:xfrm>
            <a:off x="4920200" y="434400"/>
            <a:ext cx="3466500" cy="4112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Roboto"/>
                <a:ea typeface="Roboto"/>
                <a:cs typeface="Roboto"/>
                <a:sym typeface="Roboto"/>
              </a:rPr>
              <a:t>Por que o Flask?</a:t>
            </a:r>
            <a:endParaRPr b="0" i="0" sz="1600" u="none" cap="none" strike="noStrike">
              <a:solidFill>
                <a:schemeClr val="dk2"/>
              </a:solidFill>
              <a:latin typeface="Roboto"/>
              <a:ea typeface="Roboto"/>
              <a:cs typeface="Roboto"/>
              <a:sym typeface="Roboto"/>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Simplicidade</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Extensões próprias</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Roteamento de URLs</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Integração de templates HTML (Jinja 2)</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Suporte a métodos HTTP (GET, POST, PUT, DELETE) para facilitar CRUD</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Extensões de terceiros</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Servidor de desenvolvimento embutido</a:t>
            </a:r>
            <a:endParaRPr b="0" i="0" sz="1600" u="none" cap="none" strike="noStrike">
              <a:solidFill>
                <a:schemeClr val="dk2"/>
              </a:solidFill>
              <a:latin typeface="Roboto"/>
              <a:ea typeface="Roboto"/>
              <a:cs typeface="Roboto"/>
              <a:sym typeface="Roboto"/>
            </a:endParaRPr>
          </a:p>
          <a:p>
            <a:pPr indent="-330200" lvl="0" marL="457200" marR="0" rtl="0" algn="just">
              <a:lnSpc>
                <a:spcPct val="115000"/>
              </a:lnSpc>
              <a:spcBef>
                <a:spcPts val="0"/>
              </a:spcBef>
              <a:spcAft>
                <a:spcPts val="0"/>
              </a:spcAft>
              <a:buClr>
                <a:srgbClr val="00A5DF"/>
              </a:buClr>
              <a:buSzPts val="1600"/>
              <a:buFont typeface="Roboto"/>
              <a:buChar char="●"/>
            </a:pPr>
            <a:r>
              <a:rPr b="0" i="0" lang="en-GB" sz="1600" u="none" cap="none" strike="noStrike">
                <a:solidFill>
                  <a:schemeClr val="dk2"/>
                </a:solidFill>
                <a:latin typeface="Roboto"/>
                <a:ea typeface="Roboto"/>
                <a:cs typeface="Roboto"/>
                <a:sym typeface="Roboto"/>
              </a:rPr>
              <a:t>Open Source</a:t>
            </a:r>
            <a:endParaRPr b="0" i="0" sz="1600" u="none" cap="none" strike="noStrike">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Iniciando uma aplicação</a:t>
            </a:r>
            <a:endParaRPr/>
          </a:p>
        </p:txBody>
      </p:sp>
      <p:sp>
        <p:nvSpPr>
          <p:cNvPr id="209" name="Google Shape;209;p3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210" name="Google Shape;210;p31"/>
          <p:cNvSpPr txBox="1"/>
          <p:nvPr/>
        </p:nvSpPr>
        <p:spPr>
          <a:xfrm>
            <a:off x="552600" y="2110050"/>
            <a:ext cx="40194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Arial"/>
                <a:ea typeface="Arial"/>
                <a:cs typeface="Arial"/>
                <a:sym typeface="Arial"/>
              </a:rPr>
              <a:t>Para executar a API  basta executar:</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5A5A5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5A5A59"/>
                </a:solidFill>
                <a:latin typeface="Arial"/>
                <a:ea typeface="Arial"/>
                <a:cs typeface="Arial"/>
                <a:sym typeface="Arial"/>
              </a:rPr>
              <a:t>(env)$</a:t>
            </a:r>
            <a:r>
              <a:rPr b="1" i="0" lang="en-GB" sz="1600" u="none" cap="none" strike="noStrike">
                <a:solidFill>
                  <a:srgbClr val="5A5A59"/>
                </a:solidFill>
                <a:latin typeface="Arial"/>
                <a:ea typeface="Arial"/>
                <a:cs typeface="Arial"/>
                <a:sym typeface="Arial"/>
              </a:rPr>
              <a:t> flask run </a:t>
            </a:r>
            <a:r>
              <a:rPr b="0" i="0" lang="en-GB" sz="1600" u="none" cap="none" strike="noStrike">
                <a:solidFill>
                  <a:srgbClr val="5A5A59"/>
                </a:solidFill>
                <a:latin typeface="Arial"/>
                <a:ea typeface="Arial"/>
                <a:cs typeface="Arial"/>
                <a:sym typeface="Arial"/>
              </a:rPr>
              <a:t>--reload</a:t>
            </a:r>
            <a:endParaRPr b="0" i="0" sz="1600" u="none" cap="none" strike="noStrike">
              <a:solidFill>
                <a:srgbClr val="5A5A59"/>
              </a:solidFill>
              <a:latin typeface="Arial"/>
              <a:ea typeface="Arial"/>
              <a:cs typeface="Arial"/>
              <a:sym typeface="Arial"/>
            </a:endParaRPr>
          </a:p>
        </p:txBody>
      </p:sp>
      <p:sp>
        <p:nvSpPr>
          <p:cNvPr id="211" name="Google Shape;211;p31"/>
          <p:cNvSpPr txBox="1"/>
          <p:nvPr/>
        </p:nvSpPr>
        <p:spPr>
          <a:xfrm>
            <a:off x="5105525" y="706575"/>
            <a:ext cx="3375000" cy="41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5A5A59"/>
                </a:solidFill>
                <a:latin typeface="Roboto"/>
                <a:ea typeface="Roboto"/>
                <a:cs typeface="Roboto"/>
                <a:sym typeface="Roboto"/>
              </a:rPr>
              <a:t>Estrutura de uma aplicação </a:t>
            </a:r>
            <a:endParaRPr b="0" i="0" sz="1800" u="none" cap="none" strike="noStrike">
              <a:solidFill>
                <a:srgbClr val="5A5A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9"/>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AF00DB"/>
                </a:solidFill>
                <a:highlight>
                  <a:srgbClr val="FFFFFF"/>
                </a:highlight>
                <a:latin typeface="Courier New"/>
                <a:ea typeface="Courier New"/>
                <a:cs typeface="Courier New"/>
                <a:sym typeface="Courier New"/>
              </a:rPr>
              <a:t>import</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267F99"/>
                </a:solidFill>
                <a:highlight>
                  <a:srgbClr val="FFFFFF"/>
                </a:highlight>
                <a:latin typeface="Courier New"/>
                <a:ea typeface="Courier New"/>
                <a:cs typeface="Courier New"/>
                <a:sym typeface="Courier New"/>
              </a:rPr>
              <a:t>pacotes</a:t>
            </a:r>
            <a:endParaRPr b="0" i="0" sz="1300" u="none" cap="none" strike="noStrike">
              <a:solidFill>
                <a:srgbClr val="267F99"/>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001080"/>
                </a:solidFill>
                <a:highlight>
                  <a:srgbClr val="FFFFFF"/>
                </a:highlight>
                <a:latin typeface="Courier New"/>
                <a:ea typeface="Courier New"/>
                <a:cs typeface="Courier New"/>
                <a:sym typeface="Courier New"/>
              </a:rPr>
              <a:t>app</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chemeClr val="dk1"/>
                </a:solidFill>
                <a:highlight>
                  <a:srgbClr val="FFFFFF"/>
                </a:highlight>
                <a:latin typeface="Courier New"/>
                <a:ea typeface="Courier New"/>
                <a:cs typeface="Courier New"/>
                <a:sym typeface="Courier New"/>
              </a:rPr>
              <a:t>=</a:t>
            </a:r>
            <a:r>
              <a:rPr b="0" i="0" lang="en-GB" sz="1300" u="none" cap="none" strike="noStrike">
                <a:solidFill>
                  <a:srgbClr val="3B3B3B"/>
                </a:solidFill>
                <a:highlight>
                  <a:srgbClr val="FFFFFF"/>
                </a:highlight>
                <a:latin typeface="Courier New"/>
                <a:ea typeface="Courier New"/>
                <a:cs typeface="Courier New"/>
                <a:sym typeface="Courier New"/>
              </a:rPr>
              <a:t> Flask(</a:t>
            </a:r>
            <a:r>
              <a:rPr b="0" i="0" lang="en-GB" sz="1300" u="none" cap="none" strike="noStrike">
                <a:solidFill>
                  <a:srgbClr val="001080"/>
                </a:solidFill>
                <a:highlight>
                  <a:srgbClr val="FFFFFF"/>
                </a:highlight>
                <a:latin typeface="Courier New"/>
                <a:ea typeface="Courier New"/>
                <a:cs typeface="Courier New"/>
                <a:sym typeface="Courier New"/>
              </a:rPr>
              <a:t>__name__</a:t>
            </a:r>
            <a:r>
              <a:rPr b="0" i="0" lang="en-GB" sz="1300" u="none" cap="none" strike="noStrike">
                <a:solidFill>
                  <a:srgbClr val="3B3B3B"/>
                </a:solidFill>
                <a:highlight>
                  <a:srgbClr val="FFFFFF"/>
                </a:highlight>
                <a:latin typeface="Courier New"/>
                <a:ea typeface="Courier New"/>
                <a:cs typeface="Courier New"/>
                <a:sym typeface="Courier New"/>
              </a:rPr>
              <a:t>)</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795E26"/>
                </a:solidFill>
                <a:highlight>
                  <a:srgbClr val="FFFFFF"/>
                </a:highlight>
                <a:latin typeface="Courier New"/>
                <a:ea typeface="Courier New"/>
                <a:cs typeface="Courier New"/>
                <a:sym typeface="Courier New"/>
              </a:rPr>
              <a:t>@</a:t>
            </a:r>
            <a:r>
              <a:rPr b="0" i="0" lang="en-GB" sz="1300" u="none" cap="none" strike="noStrike">
                <a:solidFill>
                  <a:srgbClr val="001080"/>
                </a:solidFill>
                <a:highlight>
                  <a:srgbClr val="FFFFFF"/>
                </a:highlight>
                <a:latin typeface="Courier New"/>
                <a:ea typeface="Courier New"/>
                <a:cs typeface="Courier New"/>
                <a:sym typeface="Courier New"/>
              </a:rPr>
              <a:t>app</a:t>
            </a:r>
            <a:r>
              <a:rPr b="0" i="0" lang="en-GB" sz="1300" u="none" cap="none" strike="noStrike">
                <a:solidFill>
                  <a:srgbClr val="795E26"/>
                </a:solidFill>
                <a:highlight>
                  <a:srgbClr val="FFFFFF"/>
                </a:highlight>
                <a:latin typeface="Courier New"/>
                <a:ea typeface="Courier New"/>
                <a:cs typeface="Courier New"/>
                <a:sym typeface="Courier New"/>
              </a:rPr>
              <a:t>.route</a:t>
            </a:r>
            <a:r>
              <a:rPr b="0" i="0" lang="en-GB" sz="1300" u="none" cap="none" strike="noStrike">
                <a:solidFill>
                  <a:srgbClr val="3B3B3B"/>
                </a:solidFill>
                <a:highlight>
                  <a:srgbClr val="FFFFFF"/>
                </a:highlight>
                <a:latin typeface="Courier New"/>
                <a:ea typeface="Courier New"/>
                <a:cs typeface="Courier New"/>
                <a:sym typeface="Courier New"/>
              </a:rPr>
              <a:t>(</a:t>
            </a:r>
            <a:r>
              <a:rPr b="0" i="0" lang="en-GB" sz="1300" u="none" cap="none" strike="noStrike">
                <a:solidFill>
                  <a:srgbClr val="A31515"/>
                </a:solidFill>
                <a:highlight>
                  <a:srgbClr val="FFFFFF"/>
                </a:highlight>
                <a:latin typeface="Courier New"/>
                <a:ea typeface="Courier New"/>
                <a:cs typeface="Courier New"/>
                <a:sym typeface="Courier New"/>
              </a:rPr>
              <a:t>'/endereco'</a:t>
            </a:r>
            <a:r>
              <a:rPr b="0" i="0" lang="en-GB" sz="1300" u="none" cap="none" strike="noStrike">
                <a:solidFill>
                  <a:srgbClr val="3B3B3B"/>
                </a:solidFill>
                <a:highlight>
                  <a:srgbClr val="FFFFFF"/>
                </a:highlight>
                <a:latin typeface="Courier New"/>
                <a:ea typeface="Courier New"/>
                <a:cs typeface="Courier New"/>
                <a:sym typeface="Courier New"/>
              </a:rPr>
              <a:t>)</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0000FF"/>
                </a:solidFill>
                <a:highlight>
                  <a:srgbClr val="FFFFFF"/>
                </a:highlight>
                <a:latin typeface="Courier New"/>
                <a:ea typeface="Courier New"/>
                <a:cs typeface="Courier New"/>
                <a:sym typeface="Courier New"/>
              </a:rPr>
              <a:t>def</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795E26"/>
                </a:solidFill>
                <a:highlight>
                  <a:srgbClr val="FFFFFF"/>
                </a:highlight>
                <a:latin typeface="Courier New"/>
                <a:ea typeface="Courier New"/>
                <a:cs typeface="Courier New"/>
                <a:sym typeface="Courier New"/>
              </a:rPr>
              <a:t>metodo</a:t>
            </a:r>
            <a:r>
              <a:rPr b="0" i="0" lang="en-GB" sz="1300" u="none" cap="none" strike="noStrike">
                <a:solidFill>
                  <a:srgbClr val="3B3B3B"/>
                </a:solidFill>
                <a:highlight>
                  <a:srgbClr val="FFFFFF"/>
                </a:highlight>
                <a:latin typeface="Courier New"/>
                <a:ea typeface="Courier New"/>
                <a:cs typeface="Courier New"/>
                <a:sym typeface="Courier New"/>
              </a:rPr>
              <a:t>():</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3B3B3B"/>
                </a:solidFill>
                <a:highlight>
                  <a:srgbClr val="FFFFFF"/>
                </a:highlight>
                <a:latin typeface="Courier New"/>
                <a:ea typeface="Courier New"/>
                <a:cs typeface="Courier New"/>
                <a:sym typeface="Courier New"/>
              </a:rPr>
              <a:t>   …</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AF00DB"/>
                </a:solidFill>
                <a:highlight>
                  <a:srgbClr val="FFFFFF"/>
                </a:highlight>
                <a:latin typeface="Courier New"/>
                <a:ea typeface="Courier New"/>
                <a:cs typeface="Courier New"/>
                <a:sym typeface="Courier New"/>
              </a:rPr>
              <a:t>return</a:t>
            </a:r>
            <a:r>
              <a:rPr b="0" i="0" lang="en-GB" sz="1300" u="none" cap="none" strike="noStrike">
                <a:solidFill>
                  <a:srgbClr val="3B3B3B"/>
                </a:solidFill>
                <a:highlight>
                  <a:srgbClr val="FFFFFF"/>
                </a:highlight>
                <a:latin typeface="Courier New"/>
                <a:ea typeface="Courier New"/>
                <a:cs typeface="Courier New"/>
                <a:sym typeface="Courier New"/>
              </a:rPr>
              <a:t> objeto</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3B3B3B"/>
                </a:solidFill>
                <a:highlight>
                  <a:srgbClr val="FFFFFF"/>
                </a:highlight>
                <a:latin typeface="Courier New"/>
                <a:ea typeface="Courier New"/>
                <a:cs typeface="Courier New"/>
                <a:sym typeface="Courier New"/>
              </a:rPr>
              <a:t>…</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AF00DB"/>
                </a:solidFill>
                <a:highlight>
                  <a:srgbClr val="FFFFFF"/>
                </a:highlight>
                <a:latin typeface="Courier New"/>
                <a:ea typeface="Courier New"/>
                <a:cs typeface="Courier New"/>
                <a:sym typeface="Courier New"/>
              </a:rPr>
              <a:t>if</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001080"/>
                </a:solidFill>
                <a:highlight>
                  <a:srgbClr val="FFFFFF"/>
                </a:highlight>
                <a:latin typeface="Courier New"/>
                <a:ea typeface="Courier New"/>
                <a:cs typeface="Courier New"/>
                <a:sym typeface="Courier New"/>
              </a:rPr>
              <a:t>__name__</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chemeClr val="dk1"/>
                </a:solidFill>
                <a:highlight>
                  <a:srgbClr val="FFFFFF"/>
                </a:highlight>
                <a:latin typeface="Courier New"/>
                <a:ea typeface="Courier New"/>
                <a:cs typeface="Courier New"/>
                <a:sym typeface="Courier New"/>
              </a:rPr>
              <a:t>==</a:t>
            </a: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A31515"/>
                </a:solidFill>
                <a:highlight>
                  <a:srgbClr val="FFFFFF"/>
                </a:highlight>
                <a:latin typeface="Courier New"/>
                <a:ea typeface="Courier New"/>
                <a:cs typeface="Courier New"/>
                <a:sym typeface="Courier New"/>
              </a:rPr>
              <a:t>'__main__'</a:t>
            </a:r>
            <a:r>
              <a:rPr b="0" i="0" lang="en-GB" sz="1300" u="none" cap="none" strike="noStrike">
                <a:solidFill>
                  <a:srgbClr val="3B3B3B"/>
                </a:solidFill>
                <a:highlight>
                  <a:srgbClr val="FFFFFF"/>
                </a:highlight>
                <a:latin typeface="Courier New"/>
                <a:ea typeface="Courier New"/>
                <a:cs typeface="Courier New"/>
                <a:sym typeface="Courier New"/>
              </a:rPr>
              <a:t>:</a:t>
            </a:r>
            <a:endParaRPr b="0" i="0" sz="1300" u="none" cap="none" strike="noStrike">
              <a:solidFill>
                <a:srgbClr val="3B3B3B"/>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3B3B3B"/>
                </a:solidFill>
                <a:highlight>
                  <a:srgbClr val="FFFFFF"/>
                </a:highlight>
                <a:latin typeface="Courier New"/>
                <a:ea typeface="Courier New"/>
                <a:cs typeface="Courier New"/>
                <a:sym typeface="Courier New"/>
              </a:rPr>
              <a:t>   </a:t>
            </a:r>
            <a:r>
              <a:rPr b="0" i="0" lang="en-GB" sz="1300" u="none" cap="none" strike="noStrike">
                <a:solidFill>
                  <a:srgbClr val="001080"/>
                </a:solidFill>
                <a:highlight>
                  <a:srgbClr val="FFFFFF"/>
                </a:highlight>
                <a:latin typeface="Courier New"/>
                <a:ea typeface="Courier New"/>
                <a:cs typeface="Courier New"/>
                <a:sym typeface="Courier New"/>
              </a:rPr>
              <a:t>app</a:t>
            </a:r>
            <a:r>
              <a:rPr b="0" i="0" lang="en-GB" sz="1300" u="none" cap="none" strike="noStrike">
                <a:solidFill>
                  <a:srgbClr val="3B3B3B"/>
                </a:solidFill>
                <a:highlight>
                  <a:srgbClr val="FFFFFF"/>
                </a:highlight>
                <a:latin typeface="Courier New"/>
                <a:ea typeface="Courier New"/>
                <a:cs typeface="Courier New"/>
                <a:sym typeface="Courier New"/>
              </a:rPr>
              <a:t>.run()</a:t>
            </a:r>
            <a:endParaRPr b="0" i="0" sz="2200" u="none" cap="none" strike="noStrike">
              <a:solidFill>
                <a:srgbClr val="5A5A59"/>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Arquitetura de Soluções Web</a:t>
            </a:r>
            <a:endParaRPr/>
          </a:p>
        </p:txBody>
      </p:sp>
      <p:sp>
        <p:nvSpPr>
          <p:cNvPr id="217" name="Google Shape;217;p32"/>
          <p:cNvSpPr txBox="1"/>
          <p:nvPr>
            <p:ph idx="1" type="body"/>
          </p:nvPr>
        </p:nvSpPr>
        <p:spPr>
          <a:xfrm>
            <a:off x="202843" y="1099461"/>
            <a:ext cx="4260300" cy="3416400"/>
          </a:xfrm>
          <a:prstGeom prst="rect">
            <a:avLst/>
          </a:prstGeom>
          <a:noFill/>
          <a:ln>
            <a:noFill/>
          </a:ln>
        </p:spPr>
        <p:txBody>
          <a:bodyPr anchorCtr="0" anchor="ctr" bIns="91425" lIns="91425" spcFirstLastPara="1" rIns="91425" wrap="square" tIns="91425">
            <a:normAutofit/>
          </a:bodyPr>
          <a:lstStyle/>
          <a:p>
            <a:pPr indent="0" lvl="0" marL="0" rtl="0" algn="just">
              <a:lnSpc>
                <a:spcPct val="115000"/>
              </a:lnSpc>
              <a:spcBef>
                <a:spcPts val="0"/>
              </a:spcBef>
              <a:spcAft>
                <a:spcPts val="0"/>
              </a:spcAft>
              <a:buSzPts val="1800"/>
              <a:buNone/>
            </a:pPr>
            <a:r>
              <a:rPr lang="en-GB"/>
              <a:t>Arquitetura web refere-se à </a:t>
            </a:r>
            <a:r>
              <a:rPr b="1" lang="en-GB"/>
              <a:t>estrutura </a:t>
            </a:r>
            <a:r>
              <a:rPr lang="en-GB"/>
              <a:t>e ao </a:t>
            </a:r>
            <a:r>
              <a:rPr b="1" lang="en-GB"/>
              <a:t>design </a:t>
            </a:r>
            <a:r>
              <a:rPr lang="en-GB"/>
              <a:t>de sistemas de software voltados para a web, com </a:t>
            </a:r>
            <a:r>
              <a:rPr b="1" lang="en-GB"/>
              <a:t>foco na organização de componentes</a:t>
            </a:r>
            <a:r>
              <a:rPr lang="en-GB"/>
              <a:t>, </a:t>
            </a:r>
            <a:r>
              <a:rPr b="1" lang="en-GB"/>
              <a:t>interações </a:t>
            </a:r>
            <a:r>
              <a:rPr lang="en-GB"/>
              <a:t>e </a:t>
            </a:r>
            <a:r>
              <a:rPr b="1" lang="en-GB"/>
              <a:t>fluxos de dados </a:t>
            </a:r>
            <a:r>
              <a:rPr lang="en-GB"/>
              <a:t>em uma aplicação web.</a:t>
            </a:r>
            <a:endParaRPr/>
          </a:p>
        </p:txBody>
      </p:sp>
      <p:pic>
        <p:nvPicPr>
          <p:cNvPr id="218" name="Google Shape;218;p32"/>
          <p:cNvPicPr preferRelativeResize="0"/>
          <p:nvPr>
            <p:ph idx="2" type="pic"/>
          </p:nvPr>
        </p:nvPicPr>
        <p:blipFill rotWithShape="1">
          <a:blip r:embed="rId3">
            <a:alphaModFix/>
          </a:blip>
          <a:srcRect b="0" l="4652" r="4661" t="0"/>
          <a:stretch/>
        </p:blipFill>
        <p:spPr>
          <a:xfrm>
            <a:off x="5002143" y="764611"/>
            <a:ext cx="2889900" cy="3186601"/>
          </a:xfrm>
          <a:prstGeom prst="rect">
            <a:avLst/>
          </a:prstGeom>
          <a:noFill/>
          <a:ln>
            <a:noFill/>
          </a:ln>
        </p:spPr>
      </p:pic>
      <p:sp>
        <p:nvSpPr>
          <p:cNvPr id="219" name="Google Shape;219;p3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Arquitetura de Soluções Web</a:t>
            </a:r>
            <a:endParaRPr/>
          </a:p>
        </p:txBody>
      </p:sp>
      <p:sp>
        <p:nvSpPr>
          <p:cNvPr id="225" name="Google Shape;225;p3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226" name="Google Shape;226;p33"/>
          <p:cNvPicPr preferRelativeResize="0"/>
          <p:nvPr/>
        </p:nvPicPr>
        <p:blipFill rotWithShape="1">
          <a:blip r:embed="rId3">
            <a:alphaModFix/>
          </a:blip>
          <a:srcRect b="25988" l="4995" r="4661" t="27437"/>
          <a:stretch/>
        </p:blipFill>
        <p:spPr>
          <a:xfrm>
            <a:off x="424263" y="1265250"/>
            <a:ext cx="7302374" cy="2117551"/>
          </a:xfrm>
          <a:prstGeom prst="rect">
            <a:avLst/>
          </a:prstGeom>
          <a:noFill/>
          <a:ln>
            <a:noFill/>
          </a:ln>
        </p:spPr>
      </p:pic>
      <p:sp>
        <p:nvSpPr>
          <p:cNvPr id="227" name="Google Shape;227;p33"/>
          <p:cNvSpPr txBox="1"/>
          <p:nvPr/>
        </p:nvSpPr>
        <p:spPr>
          <a:xfrm>
            <a:off x="249400" y="3382800"/>
            <a:ext cx="7652100" cy="14250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rgbClr val="00A5DF"/>
              </a:buClr>
              <a:buSzPts val="800"/>
              <a:buFont typeface="Noto Sans Symbols"/>
              <a:buChar char="■"/>
            </a:pPr>
            <a:r>
              <a:rPr b="0" i="0" lang="en-GB" sz="1600" u="none" cap="none" strike="noStrike">
                <a:solidFill>
                  <a:schemeClr val="dk2"/>
                </a:solidFill>
                <a:latin typeface="Roboto"/>
                <a:ea typeface="Roboto"/>
                <a:cs typeface="Roboto"/>
                <a:sym typeface="Roboto"/>
              </a:rPr>
              <a:t>Na web, existe uma separação de responsabilidades entre aplicações </a:t>
            </a:r>
            <a:r>
              <a:rPr b="1" i="0" lang="en-GB" sz="1600" u="none" cap="none" strike="noStrike">
                <a:solidFill>
                  <a:schemeClr val="dk2"/>
                </a:solidFill>
                <a:latin typeface="Roboto"/>
                <a:ea typeface="Roboto"/>
                <a:cs typeface="Roboto"/>
                <a:sym typeface="Roboto"/>
              </a:rPr>
              <a:t>cliente</a:t>
            </a:r>
            <a:r>
              <a:rPr b="0" i="0" lang="en-GB" sz="1600" u="none" cap="none" strike="noStrike">
                <a:solidFill>
                  <a:schemeClr val="dk2"/>
                </a:solidFill>
                <a:latin typeface="Roboto"/>
                <a:ea typeface="Roboto"/>
                <a:cs typeface="Roboto"/>
                <a:sym typeface="Roboto"/>
              </a:rPr>
              <a:t> e </a:t>
            </a:r>
            <a:r>
              <a:rPr b="1" i="0" lang="en-GB" sz="1600" u="none" cap="none" strike="noStrike">
                <a:solidFill>
                  <a:schemeClr val="dk2"/>
                </a:solidFill>
                <a:latin typeface="Roboto"/>
                <a:ea typeface="Roboto"/>
                <a:cs typeface="Roboto"/>
                <a:sym typeface="Roboto"/>
              </a:rPr>
              <a:t>servidor</a:t>
            </a:r>
            <a:r>
              <a:rPr b="0" i="0" lang="en-GB" sz="1600" u="none" cap="none" strike="noStrike">
                <a:solidFill>
                  <a:schemeClr val="dk2"/>
                </a:solidFill>
                <a:latin typeface="Roboto"/>
                <a:ea typeface="Roboto"/>
                <a:cs typeface="Roboto"/>
                <a:sym typeface="Roboto"/>
              </a:rPr>
              <a:t>.</a:t>
            </a:r>
            <a:endParaRPr b="0" i="0" sz="16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Roboto"/>
              <a:ea typeface="Roboto"/>
              <a:cs typeface="Roboto"/>
              <a:sym typeface="Roboto"/>
            </a:endParaRPr>
          </a:p>
          <a:p>
            <a:pPr indent="-317500" lvl="0" marL="342900" marR="0" rtl="0" algn="l">
              <a:lnSpc>
                <a:spcPct val="100000"/>
              </a:lnSpc>
              <a:spcBef>
                <a:spcPts val="0"/>
              </a:spcBef>
              <a:spcAft>
                <a:spcPts val="0"/>
              </a:spcAft>
              <a:buClr>
                <a:srgbClr val="00A5DF"/>
              </a:buClr>
              <a:buSzPts val="800"/>
              <a:buFont typeface="Roboto"/>
              <a:buChar char="■"/>
            </a:pPr>
            <a:r>
              <a:rPr b="0" i="0" lang="en-GB" sz="1600" u="none" cap="none" strike="noStrike">
                <a:solidFill>
                  <a:schemeClr val="dk2"/>
                </a:solidFill>
                <a:latin typeface="Roboto"/>
                <a:ea typeface="Roboto"/>
                <a:cs typeface="Roboto"/>
                <a:sym typeface="Roboto"/>
              </a:rPr>
              <a:t>Camada 1 servirá para a apresentação (front-end).</a:t>
            </a:r>
            <a:endParaRPr b="0" i="0" sz="1600" u="none" cap="none" strike="noStrike">
              <a:solidFill>
                <a:schemeClr val="dk2"/>
              </a:solidFill>
              <a:latin typeface="Roboto"/>
              <a:ea typeface="Roboto"/>
              <a:cs typeface="Roboto"/>
              <a:sym typeface="Roboto"/>
            </a:endParaRPr>
          </a:p>
          <a:p>
            <a:pPr indent="-317500" lvl="0" marL="342900" marR="0" rtl="0" algn="l">
              <a:lnSpc>
                <a:spcPct val="100000"/>
              </a:lnSpc>
              <a:spcBef>
                <a:spcPts val="0"/>
              </a:spcBef>
              <a:spcAft>
                <a:spcPts val="0"/>
              </a:spcAft>
              <a:buClr>
                <a:srgbClr val="00A5DF"/>
              </a:buClr>
              <a:buSzPts val="800"/>
              <a:buFont typeface="Roboto"/>
              <a:buChar char="■"/>
            </a:pPr>
            <a:r>
              <a:rPr b="0" i="0" lang="en-GB" sz="1600" u="none" cap="none" strike="noStrike">
                <a:solidFill>
                  <a:schemeClr val="dk2"/>
                </a:solidFill>
                <a:latin typeface="Roboto"/>
                <a:ea typeface="Roboto"/>
                <a:cs typeface="Roboto"/>
                <a:sym typeface="Roboto"/>
              </a:rPr>
              <a:t>Camada 2 fará a execução de lógicas de negócio e o envio de dados (Back-end).</a:t>
            </a:r>
            <a:endParaRPr b="0" i="0" sz="1600" u="none" cap="none" strike="noStrike">
              <a:solidFill>
                <a:schemeClr val="dk2"/>
              </a:solidFill>
              <a:latin typeface="Roboto"/>
              <a:ea typeface="Roboto"/>
              <a:cs typeface="Roboto"/>
              <a:sym typeface="Roboto"/>
            </a:endParaRPr>
          </a:p>
        </p:txBody>
      </p:sp>
      <p:sp>
        <p:nvSpPr>
          <p:cNvPr id="228" name="Google Shape;228;p33"/>
          <p:cNvSpPr txBox="1"/>
          <p:nvPr/>
        </p:nvSpPr>
        <p:spPr>
          <a:xfrm>
            <a:off x="249400" y="731850"/>
            <a:ext cx="7899600" cy="5334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rgbClr val="00A5DF"/>
              </a:buClr>
              <a:buSzPts val="800"/>
              <a:buFont typeface="Roboto"/>
              <a:buChar char="■"/>
            </a:pPr>
            <a:r>
              <a:rPr b="0" i="0" lang="en-GB" sz="1600" u="none" cap="none" strike="noStrike">
                <a:solidFill>
                  <a:schemeClr val="dk2"/>
                </a:solidFill>
                <a:latin typeface="Roboto"/>
                <a:ea typeface="Roboto"/>
                <a:cs typeface="Roboto"/>
                <a:sym typeface="Roboto"/>
              </a:rPr>
              <a:t>Arquitetura em </a:t>
            </a:r>
            <a:r>
              <a:rPr b="1" i="0" lang="en-GB" sz="1600" u="none" cap="none" strike="noStrike">
                <a:solidFill>
                  <a:schemeClr val="dk2"/>
                </a:solidFill>
                <a:latin typeface="Roboto"/>
                <a:ea typeface="Roboto"/>
                <a:cs typeface="Roboto"/>
                <a:sym typeface="Roboto"/>
              </a:rPr>
              <a:t>três camadas</a:t>
            </a:r>
            <a:endParaRPr b="1" i="0" sz="1600" u="none" cap="none" strike="noStrike">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Arquitetura REST(ful)</a:t>
            </a:r>
            <a:endParaRPr/>
          </a:p>
        </p:txBody>
      </p:sp>
      <p:sp>
        <p:nvSpPr>
          <p:cNvPr id="234" name="Google Shape;234;p3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235" name="Google Shape;235;p34"/>
          <p:cNvSpPr txBox="1"/>
          <p:nvPr/>
        </p:nvSpPr>
        <p:spPr>
          <a:xfrm>
            <a:off x="189225" y="708900"/>
            <a:ext cx="8291400" cy="3888600"/>
          </a:xfrm>
          <a:prstGeom prst="rect">
            <a:avLst/>
          </a:prstGeom>
          <a:noFill/>
          <a:ln>
            <a:noFill/>
          </a:ln>
        </p:spPr>
        <p:txBody>
          <a:bodyPr anchorCtr="0" anchor="t" bIns="45700" lIns="91425" spcFirstLastPara="1" rIns="91425" wrap="square" tIns="45700">
            <a:noAutofit/>
          </a:bodyPr>
          <a:lstStyle/>
          <a:p>
            <a:pPr indent="0" lvl="0" marL="3429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highlight>
                <a:srgbClr val="FDF6E3"/>
              </a:highlight>
              <a:latin typeface="Roboto"/>
              <a:ea typeface="Roboto"/>
              <a:cs typeface="Roboto"/>
              <a:sym typeface="Roboto"/>
            </a:endParaRPr>
          </a:p>
          <a:p>
            <a:pPr indent="-342900" lvl="0" marL="342900" marR="0" rtl="0" algn="l">
              <a:lnSpc>
                <a:spcPct val="100000"/>
              </a:lnSpc>
              <a:spcBef>
                <a:spcPts val="0"/>
              </a:spcBef>
              <a:spcAft>
                <a:spcPts val="0"/>
              </a:spcAft>
              <a:buClr>
                <a:srgbClr val="00A5DF"/>
              </a:buClr>
              <a:buSzPts val="1700"/>
              <a:buFont typeface="Roboto"/>
              <a:buChar char="■"/>
            </a:pPr>
            <a:r>
              <a:rPr b="1" i="0" lang="en-GB" sz="1700" u="none" cap="none" strike="noStrike">
                <a:solidFill>
                  <a:schemeClr val="dk2"/>
                </a:solidFill>
                <a:latin typeface="Roboto"/>
                <a:ea typeface="Roboto"/>
                <a:cs typeface="Roboto"/>
                <a:sym typeface="Roboto"/>
              </a:rPr>
              <a:t>REST</a:t>
            </a:r>
            <a:r>
              <a:rPr b="0" i="0" lang="en-GB" sz="1700" u="none" cap="none" strike="noStrike">
                <a:solidFill>
                  <a:schemeClr val="dk2"/>
                </a:solidFill>
                <a:latin typeface="Roboto"/>
                <a:ea typeface="Roboto"/>
                <a:cs typeface="Roboto"/>
                <a:sym typeface="Roboto"/>
              </a:rPr>
              <a:t> (Representational State Transfer) é um </a:t>
            </a:r>
            <a:r>
              <a:rPr b="1" i="0" lang="en-GB" sz="1700" u="none" cap="none" strike="noStrike">
                <a:solidFill>
                  <a:schemeClr val="dk2"/>
                </a:solidFill>
                <a:latin typeface="Roboto"/>
                <a:ea typeface="Roboto"/>
                <a:cs typeface="Roboto"/>
                <a:sym typeface="Roboto"/>
              </a:rPr>
              <a:t>modelo de arquitetura</a:t>
            </a:r>
            <a:r>
              <a:rPr b="0" i="0" lang="en-GB" sz="1700" u="none" cap="none" strike="noStrike">
                <a:solidFill>
                  <a:schemeClr val="dk2"/>
                </a:solidFill>
                <a:latin typeface="Roboto"/>
                <a:ea typeface="Roboto"/>
                <a:cs typeface="Roboto"/>
                <a:sym typeface="Roboto"/>
              </a:rPr>
              <a:t> que fornece diretrizes para que os sistemas se </a:t>
            </a:r>
            <a:r>
              <a:rPr b="1" i="0" lang="en-GB" sz="1700" u="none" cap="none" strike="noStrike">
                <a:solidFill>
                  <a:schemeClr val="dk2"/>
                </a:solidFill>
                <a:latin typeface="Roboto"/>
                <a:ea typeface="Roboto"/>
                <a:cs typeface="Roboto"/>
                <a:sym typeface="Roboto"/>
              </a:rPr>
              <a:t>comuniquem </a:t>
            </a:r>
            <a:r>
              <a:rPr b="0" i="0" lang="en-GB" sz="1700" u="none" cap="none" strike="noStrike">
                <a:solidFill>
                  <a:schemeClr val="dk2"/>
                </a:solidFill>
                <a:latin typeface="Roboto"/>
                <a:ea typeface="Roboto"/>
                <a:cs typeface="Roboto"/>
                <a:sym typeface="Roboto"/>
              </a:rPr>
              <a:t>diretamente usando os princípios e protocolos existentes da Web (HTTP).</a:t>
            </a:r>
            <a:endParaRPr b="0" i="0" sz="1700" u="none" cap="none" strike="noStrike">
              <a:solidFill>
                <a:schemeClr val="dk2"/>
              </a:solidFill>
              <a:latin typeface="Roboto"/>
              <a:ea typeface="Roboto"/>
              <a:cs typeface="Roboto"/>
              <a:sym typeface="Roboto"/>
            </a:endParaRPr>
          </a:p>
          <a:p>
            <a:pPr indent="0" lvl="0" marL="3429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Roboto"/>
              <a:ea typeface="Roboto"/>
              <a:cs typeface="Roboto"/>
              <a:sym typeface="Roboto"/>
            </a:endParaRPr>
          </a:p>
          <a:p>
            <a:pPr indent="-342900" lvl="0" marL="342900" marR="0" rtl="0" algn="l">
              <a:lnSpc>
                <a:spcPct val="100000"/>
              </a:lnSpc>
              <a:spcBef>
                <a:spcPts val="0"/>
              </a:spcBef>
              <a:spcAft>
                <a:spcPts val="0"/>
              </a:spcAft>
              <a:buClr>
                <a:srgbClr val="00A5DF"/>
              </a:buClr>
              <a:buSzPts val="1700"/>
              <a:buFont typeface="Roboto"/>
              <a:buChar char="■"/>
            </a:pPr>
            <a:r>
              <a:rPr b="0" i="0" lang="en-GB" sz="1700" u="none" cap="none" strike="noStrike">
                <a:solidFill>
                  <a:schemeClr val="dk2"/>
                </a:solidFill>
                <a:latin typeface="Roboto"/>
                <a:ea typeface="Roboto"/>
                <a:cs typeface="Roboto"/>
                <a:sym typeface="Roboto"/>
              </a:rPr>
              <a:t>Nesta arquitetura, o cliente-servidor ajuda na separação de responsabilidades entre a interface do usuário e o armazenamento de dados.</a:t>
            </a:r>
            <a:endParaRPr b="0" i="0" sz="1700" u="none" cap="none" strike="noStrike">
              <a:solidFill>
                <a:schemeClr val="dk2"/>
              </a:solidFill>
              <a:latin typeface="Roboto"/>
              <a:ea typeface="Roboto"/>
              <a:cs typeface="Roboto"/>
              <a:sym typeface="Roboto"/>
            </a:endParaRPr>
          </a:p>
          <a:p>
            <a:pPr indent="0" lvl="0" marL="3429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Roboto"/>
              <a:ea typeface="Roboto"/>
              <a:cs typeface="Roboto"/>
              <a:sym typeface="Roboto"/>
            </a:endParaRPr>
          </a:p>
          <a:p>
            <a:pPr indent="-330835" lvl="1" marL="742950" marR="0" rtl="0" algn="l">
              <a:lnSpc>
                <a:spcPct val="100000"/>
              </a:lnSpc>
              <a:spcBef>
                <a:spcPts val="0"/>
              </a:spcBef>
              <a:spcAft>
                <a:spcPts val="0"/>
              </a:spcAft>
              <a:buClr>
                <a:srgbClr val="00A5DF"/>
              </a:buClr>
              <a:buSzPts val="1700"/>
              <a:buFont typeface="Roboto"/>
              <a:buChar char="■"/>
            </a:pPr>
            <a:r>
              <a:rPr b="0" i="0" lang="en-GB" sz="1700" u="none" cap="none" strike="noStrike">
                <a:solidFill>
                  <a:schemeClr val="dk2"/>
                </a:solidFill>
                <a:latin typeface="Roboto"/>
                <a:ea typeface="Roboto"/>
                <a:cs typeface="Roboto"/>
                <a:sym typeface="Roboto"/>
              </a:rPr>
              <a:t>Camada </a:t>
            </a:r>
            <a:r>
              <a:rPr b="1" i="0" lang="en-GB" sz="1700" u="none" cap="none" strike="noStrike">
                <a:solidFill>
                  <a:schemeClr val="dk2"/>
                </a:solidFill>
                <a:latin typeface="Roboto"/>
                <a:ea typeface="Roboto"/>
                <a:cs typeface="Roboto"/>
                <a:sym typeface="Roboto"/>
              </a:rPr>
              <a:t>Cliente</a:t>
            </a:r>
            <a:r>
              <a:rPr b="0" i="0" lang="en-GB" sz="1700" u="none" cap="none" strike="noStrike">
                <a:solidFill>
                  <a:schemeClr val="dk2"/>
                </a:solidFill>
                <a:latin typeface="Roboto"/>
                <a:ea typeface="Roboto"/>
                <a:cs typeface="Roboto"/>
                <a:sym typeface="Roboto"/>
              </a:rPr>
              <a:t>: é o componente solicitante de um serviço (endpoint) e envia solicitações para vários tipos de serviços ao servidor.</a:t>
            </a:r>
            <a:endParaRPr b="0" i="0" sz="1700" u="none" cap="none" strike="noStrike">
              <a:solidFill>
                <a:schemeClr val="dk2"/>
              </a:solidFill>
              <a:latin typeface="Roboto"/>
              <a:ea typeface="Roboto"/>
              <a:cs typeface="Roboto"/>
              <a:sym typeface="Roboto"/>
            </a:endParaRPr>
          </a:p>
          <a:p>
            <a:pPr indent="-330835" lvl="1" marL="742950" marR="0" rtl="0" algn="l">
              <a:lnSpc>
                <a:spcPct val="100000"/>
              </a:lnSpc>
              <a:spcBef>
                <a:spcPts val="0"/>
              </a:spcBef>
              <a:spcAft>
                <a:spcPts val="0"/>
              </a:spcAft>
              <a:buClr>
                <a:srgbClr val="00A5DF"/>
              </a:buClr>
              <a:buSzPts val="1700"/>
              <a:buFont typeface="Roboto"/>
              <a:buChar char="■"/>
            </a:pPr>
            <a:r>
              <a:rPr b="0" i="0" lang="en-GB" sz="1700" u="none" cap="none" strike="noStrike">
                <a:solidFill>
                  <a:schemeClr val="dk2"/>
                </a:solidFill>
                <a:latin typeface="Roboto"/>
                <a:ea typeface="Roboto"/>
                <a:cs typeface="Roboto"/>
                <a:sym typeface="Roboto"/>
              </a:rPr>
              <a:t>Camada </a:t>
            </a:r>
            <a:r>
              <a:rPr b="1" i="0" lang="en-GB" sz="1700" u="none" cap="none" strike="noStrike">
                <a:solidFill>
                  <a:schemeClr val="dk2"/>
                </a:solidFill>
                <a:latin typeface="Roboto"/>
                <a:ea typeface="Roboto"/>
                <a:cs typeface="Roboto"/>
                <a:sym typeface="Roboto"/>
              </a:rPr>
              <a:t>Servidor</a:t>
            </a:r>
            <a:r>
              <a:rPr b="0" i="0" lang="en-GB" sz="1700" u="none" cap="none" strike="noStrike">
                <a:solidFill>
                  <a:schemeClr val="dk2"/>
                </a:solidFill>
                <a:latin typeface="Roboto"/>
                <a:ea typeface="Roboto"/>
                <a:cs typeface="Roboto"/>
                <a:sym typeface="Roboto"/>
              </a:rPr>
              <a:t>: É o componente que é o provedor de serviços (endpoints) e fornece continuamente serviços ao cliente conforme as solicitações</a:t>
            </a:r>
            <a:endParaRPr b="0" i="0" sz="1700" u="none" cap="none" strike="noStrike">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Mas antes de tudo…</a:t>
            </a:r>
            <a:endParaRPr/>
          </a:p>
        </p:txBody>
      </p:sp>
      <p:sp>
        <p:nvSpPr>
          <p:cNvPr id="84" name="Google Shape;84;p1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85" name="Google Shape;85;p17"/>
          <p:cNvPicPr preferRelativeResize="0"/>
          <p:nvPr/>
        </p:nvPicPr>
        <p:blipFill rotWithShape="1">
          <a:blip r:embed="rId3">
            <a:alphaModFix/>
          </a:blip>
          <a:srcRect b="0" l="0" r="0" t="0"/>
          <a:stretch/>
        </p:blipFill>
        <p:spPr>
          <a:xfrm>
            <a:off x="7714650" y="80825"/>
            <a:ext cx="572700" cy="572700"/>
          </a:xfrm>
          <a:prstGeom prst="rect">
            <a:avLst/>
          </a:prstGeom>
          <a:noFill/>
          <a:ln>
            <a:noFill/>
          </a:ln>
        </p:spPr>
      </p:pic>
      <p:pic>
        <p:nvPicPr>
          <p:cNvPr id="86" name="Google Shape;86;p17"/>
          <p:cNvPicPr preferRelativeResize="0"/>
          <p:nvPr/>
        </p:nvPicPr>
        <p:blipFill rotWithShape="1">
          <a:blip r:embed="rId4">
            <a:alphaModFix/>
          </a:blip>
          <a:srcRect b="0" l="0" r="0" t="0"/>
          <a:stretch/>
        </p:blipFill>
        <p:spPr>
          <a:xfrm>
            <a:off x="686813" y="653525"/>
            <a:ext cx="7525427" cy="42771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Arquitetura REST</a:t>
            </a:r>
            <a:endParaRPr/>
          </a:p>
        </p:txBody>
      </p:sp>
      <p:sp>
        <p:nvSpPr>
          <p:cNvPr id="241" name="Google Shape;241;p3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242" name="Google Shape;242;p35"/>
          <p:cNvSpPr/>
          <p:nvPr/>
        </p:nvSpPr>
        <p:spPr>
          <a:xfrm>
            <a:off x="2158983" y="3549594"/>
            <a:ext cx="1217400" cy="7356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5"/>
          <p:cNvSpPr txBox="1"/>
          <p:nvPr/>
        </p:nvSpPr>
        <p:spPr>
          <a:xfrm>
            <a:off x="2159079" y="3751268"/>
            <a:ext cx="121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Service</a:t>
            </a:r>
            <a:endParaRPr b="1" i="0" sz="1400" u="none" cap="none" strike="noStrike">
              <a:solidFill>
                <a:srgbClr val="000000"/>
              </a:solidFill>
              <a:latin typeface="Roboto"/>
              <a:ea typeface="Roboto"/>
              <a:cs typeface="Roboto"/>
              <a:sym typeface="Roboto"/>
            </a:endParaRPr>
          </a:p>
        </p:txBody>
      </p:sp>
      <p:sp>
        <p:nvSpPr>
          <p:cNvPr id="244" name="Google Shape;244;p35"/>
          <p:cNvSpPr/>
          <p:nvPr/>
        </p:nvSpPr>
        <p:spPr>
          <a:xfrm>
            <a:off x="6913391" y="2831075"/>
            <a:ext cx="1024500" cy="984300"/>
          </a:xfrm>
          <a:prstGeom prst="ellipse">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5"/>
          <p:cNvSpPr txBox="1"/>
          <p:nvPr/>
        </p:nvSpPr>
        <p:spPr>
          <a:xfrm>
            <a:off x="6964831" y="3109911"/>
            <a:ext cx="918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Entities</a:t>
            </a:r>
            <a:endParaRPr b="0" i="0" sz="1400" u="none" cap="none" strike="noStrike">
              <a:solidFill>
                <a:srgbClr val="000000"/>
              </a:solidFill>
              <a:latin typeface="Roboto"/>
              <a:ea typeface="Roboto"/>
              <a:cs typeface="Roboto"/>
              <a:sym typeface="Roboto"/>
            </a:endParaRPr>
          </a:p>
        </p:txBody>
      </p:sp>
      <p:sp>
        <p:nvSpPr>
          <p:cNvPr id="246" name="Google Shape;246;p35"/>
          <p:cNvSpPr/>
          <p:nvPr/>
        </p:nvSpPr>
        <p:spPr>
          <a:xfrm>
            <a:off x="3725636" y="2453130"/>
            <a:ext cx="1274100" cy="933300"/>
          </a:xfrm>
          <a:prstGeom prst="ellipse">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5"/>
          <p:cNvSpPr txBox="1"/>
          <p:nvPr/>
        </p:nvSpPr>
        <p:spPr>
          <a:xfrm>
            <a:off x="3725836" y="2358279"/>
            <a:ext cx="12975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DTO</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(Data Transfer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Object) </a:t>
            </a:r>
            <a:endParaRPr b="0" i="0" sz="1400" u="none" cap="none" strike="noStrike">
              <a:solidFill>
                <a:srgbClr val="000000"/>
              </a:solidFill>
              <a:latin typeface="Roboto"/>
              <a:ea typeface="Roboto"/>
              <a:cs typeface="Roboto"/>
              <a:sym typeface="Roboto"/>
            </a:endParaRPr>
          </a:p>
        </p:txBody>
      </p:sp>
      <p:sp>
        <p:nvSpPr>
          <p:cNvPr id="248" name="Google Shape;248;p35"/>
          <p:cNvSpPr/>
          <p:nvPr/>
        </p:nvSpPr>
        <p:spPr>
          <a:xfrm>
            <a:off x="5421565" y="3566075"/>
            <a:ext cx="1486800" cy="7356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5"/>
          <p:cNvSpPr txBox="1"/>
          <p:nvPr/>
        </p:nvSpPr>
        <p:spPr>
          <a:xfrm>
            <a:off x="5421565" y="3745649"/>
            <a:ext cx="1486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Model</a:t>
            </a:r>
            <a:endParaRPr b="1" i="0" sz="1400" u="none" cap="none" strike="noStrike">
              <a:solidFill>
                <a:srgbClr val="000000"/>
              </a:solidFill>
              <a:latin typeface="Roboto"/>
              <a:ea typeface="Roboto"/>
              <a:cs typeface="Roboto"/>
              <a:sym typeface="Roboto"/>
            </a:endParaRPr>
          </a:p>
        </p:txBody>
      </p:sp>
      <p:sp>
        <p:nvSpPr>
          <p:cNvPr id="250" name="Google Shape;250;p35"/>
          <p:cNvSpPr/>
          <p:nvPr/>
        </p:nvSpPr>
        <p:spPr>
          <a:xfrm>
            <a:off x="6942311" y="3931148"/>
            <a:ext cx="1217400" cy="1059900"/>
          </a:xfrm>
          <a:prstGeom prst="ellipse">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5"/>
          <p:cNvSpPr txBox="1"/>
          <p:nvPr/>
        </p:nvSpPr>
        <p:spPr>
          <a:xfrm>
            <a:off x="6942311" y="4170133"/>
            <a:ext cx="12174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Repositories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Roboto"/>
                <a:ea typeface="Roboto"/>
                <a:cs typeface="Roboto"/>
                <a:sym typeface="Roboto"/>
              </a:rPr>
              <a:t>(Persistência)</a:t>
            </a:r>
            <a:endParaRPr b="0" i="0" sz="1300" u="none" cap="none" strike="noStrike">
              <a:solidFill>
                <a:srgbClr val="000000"/>
              </a:solidFill>
              <a:latin typeface="Roboto"/>
              <a:ea typeface="Roboto"/>
              <a:cs typeface="Roboto"/>
              <a:sym typeface="Roboto"/>
            </a:endParaRPr>
          </a:p>
        </p:txBody>
      </p:sp>
      <p:sp>
        <p:nvSpPr>
          <p:cNvPr id="252" name="Google Shape;252;p35"/>
          <p:cNvSpPr/>
          <p:nvPr/>
        </p:nvSpPr>
        <p:spPr>
          <a:xfrm>
            <a:off x="2075037" y="2513834"/>
            <a:ext cx="1399800" cy="735600"/>
          </a:xfrm>
          <a:prstGeom prst="rect">
            <a:avLst/>
          </a:prstGeom>
          <a:solidFill>
            <a:srgbClr val="999999"/>
          </a:solidFill>
          <a:ln cap="flat" cmpd="sng" w="9525">
            <a:solidFill>
              <a:srgbClr val="3333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5"/>
          <p:cNvSpPr txBox="1"/>
          <p:nvPr/>
        </p:nvSpPr>
        <p:spPr>
          <a:xfrm>
            <a:off x="2075117" y="2715508"/>
            <a:ext cx="1399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Controller</a:t>
            </a:r>
            <a:endParaRPr b="1" i="0" sz="1400" u="none" cap="none" strike="noStrike">
              <a:solidFill>
                <a:srgbClr val="000000"/>
              </a:solidFill>
              <a:latin typeface="Roboto"/>
              <a:ea typeface="Roboto"/>
              <a:cs typeface="Roboto"/>
              <a:sym typeface="Roboto"/>
            </a:endParaRPr>
          </a:p>
        </p:txBody>
      </p:sp>
      <p:sp>
        <p:nvSpPr>
          <p:cNvPr id="254" name="Google Shape;254;p35"/>
          <p:cNvSpPr/>
          <p:nvPr/>
        </p:nvSpPr>
        <p:spPr>
          <a:xfrm>
            <a:off x="747614" y="3478874"/>
            <a:ext cx="1106100" cy="984300"/>
          </a:xfrm>
          <a:prstGeom prst="ellipse">
            <a:avLst/>
          </a:prstGeom>
          <a:solidFill>
            <a:srgbClr val="999999"/>
          </a:solidFill>
          <a:ln cap="flat" cmpd="sng" w="9525">
            <a:solidFill>
              <a:srgbClr val="3333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txBox="1"/>
          <p:nvPr/>
        </p:nvSpPr>
        <p:spPr>
          <a:xfrm>
            <a:off x="739338" y="3662492"/>
            <a:ext cx="1106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Regras de Negócio </a:t>
            </a:r>
            <a:endParaRPr b="0" i="0" sz="1400" u="none" cap="none" strike="noStrike">
              <a:solidFill>
                <a:srgbClr val="000000"/>
              </a:solidFill>
              <a:latin typeface="Roboto"/>
              <a:ea typeface="Roboto"/>
              <a:cs typeface="Roboto"/>
              <a:sym typeface="Roboto"/>
            </a:endParaRPr>
          </a:p>
        </p:txBody>
      </p:sp>
      <p:cxnSp>
        <p:nvCxnSpPr>
          <p:cNvPr id="256" name="Google Shape;256;p35"/>
          <p:cNvCxnSpPr>
            <a:stCxn id="255" idx="3"/>
            <a:endCxn id="243" idx="1"/>
          </p:cNvCxnSpPr>
          <p:nvPr/>
        </p:nvCxnSpPr>
        <p:spPr>
          <a:xfrm flipH="1" rot="10800000">
            <a:off x="1845438" y="3951392"/>
            <a:ext cx="313500" cy="18900"/>
          </a:xfrm>
          <a:prstGeom prst="bentConnector3">
            <a:avLst>
              <a:gd fmla="val 50023" name="adj1"/>
            </a:avLst>
          </a:prstGeom>
          <a:noFill/>
          <a:ln cap="flat" cmpd="sng" w="9525">
            <a:solidFill>
              <a:srgbClr val="000000"/>
            </a:solidFill>
            <a:prstDash val="solid"/>
            <a:round/>
            <a:headEnd len="med" w="med" type="stealth"/>
            <a:tailEnd len="sm" w="sm" type="none"/>
          </a:ln>
        </p:spPr>
      </p:cxnSp>
      <p:cxnSp>
        <p:nvCxnSpPr>
          <p:cNvPr id="257" name="Google Shape;257;p35"/>
          <p:cNvCxnSpPr>
            <a:stCxn id="244" idx="2"/>
            <a:endCxn id="248" idx="0"/>
          </p:cNvCxnSpPr>
          <p:nvPr/>
        </p:nvCxnSpPr>
        <p:spPr>
          <a:xfrm flipH="1">
            <a:off x="6164891" y="3323225"/>
            <a:ext cx="748500" cy="243000"/>
          </a:xfrm>
          <a:prstGeom prst="bentConnector2">
            <a:avLst/>
          </a:prstGeom>
          <a:noFill/>
          <a:ln cap="flat" cmpd="sng" w="9525">
            <a:solidFill>
              <a:srgbClr val="000000"/>
            </a:solidFill>
            <a:prstDash val="solid"/>
            <a:round/>
            <a:headEnd len="med" w="med" type="stealth"/>
            <a:tailEnd len="sm" w="sm" type="none"/>
          </a:ln>
        </p:spPr>
      </p:cxnSp>
      <p:cxnSp>
        <p:nvCxnSpPr>
          <p:cNvPr id="258" name="Google Shape;258;p35"/>
          <p:cNvCxnSpPr>
            <a:stCxn id="251" idx="1"/>
            <a:endCxn id="248" idx="2"/>
          </p:cNvCxnSpPr>
          <p:nvPr/>
        </p:nvCxnSpPr>
        <p:spPr>
          <a:xfrm rot="10800000">
            <a:off x="6165011" y="4301683"/>
            <a:ext cx="777300" cy="168600"/>
          </a:xfrm>
          <a:prstGeom prst="bentConnector2">
            <a:avLst/>
          </a:prstGeom>
          <a:noFill/>
          <a:ln cap="flat" cmpd="sng" w="9525">
            <a:solidFill>
              <a:srgbClr val="000000"/>
            </a:solidFill>
            <a:prstDash val="solid"/>
            <a:round/>
            <a:headEnd len="med" w="med" type="stealth"/>
            <a:tailEnd len="sm" w="sm" type="none"/>
          </a:ln>
        </p:spPr>
      </p:cxnSp>
      <p:cxnSp>
        <p:nvCxnSpPr>
          <p:cNvPr id="259" name="Google Shape;259;p35"/>
          <p:cNvCxnSpPr>
            <a:stCxn id="253" idx="3"/>
            <a:endCxn id="247" idx="1"/>
          </p:cNvCxnSpPr>
          <p:nvPr/>
        </p:nvCxnSpPr>
        <p:spPr>
          <a:xfrm flipH="1" rot="10800000">
            <a:off x="3474917" y="2881708"/>
            <a:ext cx="250800" cy="33900"/>
          </a:xfrm>
          <a:prstGeom prst="straightConnector1">
            <a:avLst/>
          </a:prstGeom>
          <a:noFill/>
          <a:ln cap="flat" cmpd="sng" w="9525">
            <a:solidFill>
              <a:srgbClr val="333399"/>
            </a:solidFill>
            <a:prstDash val="solid"/>
            <a:round/>
            <a:headEnd len="sm" w="sm" type="none"/>
            <a:tailEnd len="med" w="med" type="triangle"/>
          </a:ln>
        </p:spPr>
      </p:cxnSp>
      <p:cxnSp>
        <p:nvCxnSpPr>
          <p:cNvPr id="260" name="Google Shape;260;p35"/>
          <p:cNvCxnSpPr>
            <a:stCxn id="252" idx="2"/>
            <a:endCxn id="242" idx="0"/>
          </p:cNvCxnSpPr>
          <p:nvPr/>
        </p:nvCxnSpPr>
        <p:spPr>
          <a:xfrm flipH="1">
            <a:off x="2767737" y="3249434"/>
            <a:ext cx="7200" cy="300300"/>
          </a:xfrm>
          <a:prstGeom prst="straightConnector1">
            <a:avLst/>
          </a:prstGeom>
          <a:noFill/>
          <a:ln cap="flat" cmpd="sng" w="9525">
            <a:solidFill>
              <a:srgbClr val="000000"/>
            </a:solidFill>
            <a:prstDash val="solid"/>
            <a:round/>
            <a:headEnd len="sm" w="sm" type="none"/>
            <a:tailEnd len="sm" w="sm" type="none"/>
          </a:ln>
        </p:spPr>
      </p:cxnSp>
      <p:cxnSp>
        <p:nvCxnSpPr>
          <p:cNvPr id="261" name="Google Shape;261;p35"/>
          <p:cNvCxnSpPr>
            <a:stCxn id="243" idx="3"/>
            <a:endCxn id="249" idx="1"/>
          </p:cNvCxnSpPr>
          <p:nvPr/>
        </p:nvCxnSpPr>
        <p:spPr>
          <a:xfrm flipH="1" rot="10800000">
            <a:off x="3376479" y="3945668"/>
            <a:ext cx="2045100" cy="5700"/>
          </a:xfrm>
          <a:prstGeom prst="straightConnector1">
            <a:avLst/>
          </a:prstGeom>
          <a:noFill/>
          <a:ln cap="flat" cmpd="sng" w="9525">
            <a:solidFill>
              <a:srgbClr val="000000"/>
            </a:solidFill>
            <a:prstDash val="solid"/>
            <a:round/>
            <a:headEnd len="sm" w="sm" type="none"/>
            <a:tailEnd len="med" w="med" type="stealth"/>
          </a:ln>
        </p:spPr>
      </p:cxnSp>
      <p:sp>
        <p:nvSpPr>
          <p:cNvPr id="262" name="Google Shape;262;p35"/>
          <p:cNvSpPr/>
          <p:nvPr/>
        </p:nvSpPr>
        <p:spPr>
          <a:xfrm>
            <a:off x="2126574" y="673400"/>
            <a:ext cx="1297500" cy="579000"/>
          </a:xfrm>
          <a:prstGeom prst="rect">
            <a:avLst/>
          </a:prstGeom>
          <a:solidFill>
            <a:srgbClr val="FFE599"/>
          </a:solidFill>
          <a:ln cap="flat" cmpd="sng" w="9525">
            <a:solidFill>
              <a:srgbClr val="3333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5"/>
          <p:cNvSpPr txBox="1"/>
          <p:nvPr/>
        </p:nvSpPr>
        <p:spPr>
          <a:xfrm>
            <a:off x="2085740" y="741596"/>
            <a:ext cx="1355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a:ea typeface="Roboto"/>
                <a:cs typeface="Roboto"/>
                <a:sym typeface="Roboto"/>
              </a:rPr>
              <a:t>Front-end</a:t>
            </a:r>
            <a:endParaRPr b="1" i="0" sz="1400" u="none" cap="none" strike="noStrike">
              <a:solidFill>
                <a:srgbClr val="000000"/>
              </a:solidFill>
              <a:latin typeface="Roboto"/>
              <a:ea typeface="Roboto"/>
              <a:cs typeface="Roboto"/>
              <a:sym typeface="Roboto"/>
            </a:endParaRPr>
          </a:p>
        </p:txBody>
      </p:sp>
      <p:cxnSp>
        <p:nvCxnSpPr>
          <p:cNvPr id="264" name="Google Shape;264;p35"/>
          <p:cNvCxnSpPr>
            <a:stCxn id="262" idx="2"/>
            <a:endCxn id="252" idx="0"/>
          </p:cNvCxnSpPr>
          <p:nvPr/>
        </p:nvCxnSpPr>
        <p:spPr>
          <a:xfrm flipH="1">
            <a:off x="2775024" y="1252400"/>
            <a:ext cx="300" cy="1261500"/>
          </a:xfrm>
          <a:prstGeom prst="straightConnector1">
            <a:avLst/>
          </a:prstGeom>
          <a:noFill/>
          <a:ln cap="flat" cmpd="sng" w="9525">
            <a:solidFill>
              <a:srgbClr val="333399"/>
            </a:solidFill>
            <a:prstDash val="solid"/>
            <a:round/>
            <a:headEnd len="sm" w="sm" type="none"/>
            <a:tailEnd len="med" w="med" type="triangle"/>
          </a:ln>
        </p:spPr>
      </p:cxnSp>
      <p:sp>
        <p:nvSpPr>
          <p:cNvPr id="265" name="Google Shape;265;p35"/>
          <p:cNvSpPr txBox="1"/>
          <p:nvPr/>
        </p:nvSpPr>
        <p:spPr>
          <a:xfrm>
            <a:off x="2775067" y="1548747"/>
            <a:ext cx="224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ahoma"/>
                <a:ea typeface="Tahoma"/>
                <a:cs typeface="Tahoma"/>
                <a:sym typeface="Tahoma"/>
              </a:rPr>
              <a:t>Requisição</a:t>
            </a:r>
            <a:endParaRPr b="0" i="0" sz="14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ahoma"/>
                <a:ea typeface="Tahoma"/>
                <a:cs typeface="Tahoma"/>
                <a:sym typeface="Tahoma"/>
              </a:rPr>
              <a:t>Body/corpo: JSON</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Arquitetura REST(ful)</a:t>
            </a:r>
            <a:endParaRPr/>
          </a:p>
        </p:txBody>
      </p:sp>
      <p:sp>
        <p:nvSpPr>
          <p:cNvPr id="271" name="Google Shape;271;p3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272" name="Google Shape;272;p36"/>
          <p:cNvSpPr txBox="1"/>
          <p:nvPr/>
        </p:nvSpPr>
        <p:spPr>
          <a:xfrm>
            <a:off x="189225" y="708900"/>
            <a:ext cx="7772400" cy="1691700"/>
          </a:xfrm>
          <a:prstGeom prst="rect">
            <a:avLst/>
          </a:prstGeom>
          <a:noFill/>
          <a:ln>
            <a:noFill/>
          </a:ln>
        </p:spPr>
        <p:txBody>
          <a:bodyPr anchorCtr="0" anchor="t" bIns="45700" lIns="91425" spcFirstLastPara="1" rIns="91425" wrap="square" tIns="45700">
            <a:noAutofit/>
          </a:bodyPr>
          <a:lstStyle/>
          <a:p>
            <a:pPr indent="-325120" lvl="0" marL="342900" marR="0" rtl="0" algn="l">
              <a:lnSpc>
                <a:spcPct val="100000"/>
              </a:lnSpc>
              <a:spcBef>
                <a:spcPts val="0"/>
              </a:spcBef>
              <a:spcAft>
                <a:spcPts val="0"/>
              </a:spcAft>
              <a:buClr>
                <a:srgbClr val="00A5DF"/>
              </a:buClr>
              <a:buSzPts val="800"/>
              <a:buFont typeface="Roboto"/>
              <a:buChar char="■"/>
            </a:pPr>
            <a:r>
              <a:rPr b="0" i="0" lang="en-GB" sz="1700" u="none" cap="none" strike="noStrike">
                <a:solidFill>
                  <a:srgbClr val="5A5A59"/>
                </a:solidFill>
                <a:latin typeface="Roboto"/>
                <a:ea typeface="Roboto"/>
                <a:cs typeface="Roboto"/>
                <a:sym typeface="Roboto"/>
              </a:rPr>
              <a:t>A comunicação entre cliente (front) e servidor (API) ocorre através da troca de mensagens usando um padrão de solicitação-resposta. </a:t>
            </a:r>
            <a:endParaRPr b="0" i="0" sz="1700" u="none" cap="none" strike="noStrike">
              <a:solidFill>
                <a:srgbClr val="5A5A59"/>
              </a:solidFill>
              <a:latin typeface="Roboto"/>
              <a:ea typeface="Roboto"/>
              <a:cs typeface="Roboto"/>
              <a:sym typeface="Roboto"/>
            </a:endParaRPr>
          </a:p>
          <a:p>
            <a:pPr indent="0" lvl="0" marL="3429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5A5A59"/>
              </a:solidFill>
              <a:latin typeface="Roboto"/>
              <a:ea typeface="Roboto"/>
              <a:cs typeface="Roboto"/>
              <a:sym typeface="Roboto"/>
            </a:endParaRPr>
          </a:p>
          <a:p>
            <a:pPr indent="-325120" lvl="0" marL="342900" marR="0" rtl="0" algn="l">
              <a:lnSpc>
                <a:spcPct val="100000"/>
              </a:lnSpc>
              <a:spcBef>
                <a:spcPts val="0"/>
              </a:spcBef>
              <a:spcAft>
                <a:spcPts val="0"/>
              </a:spcAft>
              <a:buClr>
                <a:srgbClr val="00A5DF"/>
              </a:buClr>
              <a:buSzPts val="800"/>
              <a:buFont typeface="Roboto"/>
              <a:buChar char="■"/>
            </a:pPr>
            <a:r>
              <a:rPr b="0" i="0" lang="en-GB" sz="1700" u="none" cap="none" strike="noStrike">
                <a:solidFill>
                  <a:srgbClr val="5A5A59"/>
                </a:solidFill>
                <a:latin typeface="Roboto"/>
                <a:ea typeface="Roboto"/>
                <a:cs typeface="Roboto"/>
                <a:sym typeface="Roboto"/>
              </a:rPr>
              <a:t>O cliente basicamente envia uma solicitação de serviço e o servidor retorna uma resposta.</a:t>
            </a:r>
            <a:endParaRPr b="0" i="0" sz="1700" u="none" cap="none" strike="noStrike">
              <a:solidFill>
                <a:srgbClr val="5A5A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A5A59"/>
              </a:solidFill>
              <a:latin typeface="Roboto"/>
              <a:ea typeface="Roboto"/>
              <a:cs typeface="Roboto"/>
              <a:sym typeface="Roboto"/>
            </a:endParaRPr>
          </a:p>
        </p:txBody>
      </p:sp>
      <p:pic>
        <p:nvPicPr>
          <p:cNvPr id="273" name="Google Shape;273;p36"/>
          <p:cNvPicPr preferRelativeResize="0"/>
          <p:nvPr/>
        </p:nvPicPr>
        <p:blipFill rotWithShape="1">
          <a:blip r:embed="rId3">
            <a:alphaModFix/>
          </a:blip>
          <a:srcRect b="12351" l="5319" r="4816" t="11025"/>
          <a:stretch/>
        </p:blipFill>
        <p:spPr>
          <a:xfrm>
            <a:off x="1155175" y="2088175"/>
            <a:ext cx="6588675" cy="285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URLs</a:t>
            </a:r>
            <a:endParaRPr/>
          </a:p>
        </p:txBody>
      </p:sp>
      <p:sp>
        <p:nvSpPr>
          <p:cNvPr id="279" name="Google Shape;279;p3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280" name="Google Shape;280;p37"/>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URLs baseado em ação:</a:t>
            </a:r>
            <a:endParaRPr/>
          </a:p>
          <a:p>
            <a:pPr indent="0" lvl="0" marL="0" rtl="0" algn="l">
              <a:lnSpc>
                <a:spcPct val="115000"/>
              </a:lnSpc>
              <a:spcBef>
                <a:spcPts val="0"/>
              </a:spcBef>
              <a:spcAft>
                <a:spcPts val="0"/>
              </a:spcAft>
              <a:buSzPts val="1800"/>
              <a:buNone/>
            </a:pPr>
            <a:r>
              <a:rPr lang="en-GB"/>
              <a:t>reservahotel.com/</a:t>
            </a:r>
            <a:r>
              <a:rPr lang="en-GB">
                <a:solidFill>
                  <a:srgbClr val="CC0000"/>
                </a:solidFill>
              </a:rPr>
              <a:t>hotelLookup</a:t>
            </a:r>
            <a:r>
              <a:rPr lang="en-GB"/>
              <a:t>.</a:t>
            </a:r>
            <a:r>
              <a:rPr lang="en-GB">
                <a:solidFill>
                  <a:srgbClr val="F6B26B"/>
                </a:solidFill>
              </a:rPr>
              <a:t>do</a:t>
            </a:r>
            <a:r>
              <a:rPr lang="en-GB">
                <a:solidFill>
                  <a:srgbClr val="93C47D"/>
                </a:solidFill>
              </a:rPr>
              <a:t>?</a:t>
            </a:r>
            <a:r>
              <a:rPr lang="en-GB">
                <a:solidFill>
                  <a:srgbClr val="6D9EEB"/>
                </a:solidFill>
              </a:rPr>
              <a:t>cities</a:t>
            </a:r>
            <a:r>
              <a:rPr lang="en-GB"/>
              <a:t>=</a:t>
            </a:r>
            <a:r>
              <a:rPr lang="en-GB">
                <a:solidFill>
                  <a:srgbClr val="A64D79"/>
                </a:solidFill>
              </a:rPr>
              <a:t>Rio-de-Janeiro</a:t>
            </a:r>
            <a:endParaRPr>
              <a:solidFill>
                <a:srgbClr val="A64D79"/>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GB"/>
              <a:t>Utilizando REST: Roteamento de URLs com o uso de recursos</a:t>
            </a:r>
            <a:endParaRPr/>
          </a:p>
          <a:p>
            <a:pPr indent="0" lvl="0" marL="0" rtl="0" algn="l">
              <a:lnSpc>
                <a:spcPct val="115000"/>
              </a:lnSpc>
              <a:spcBef>
                <a:spcPts val="0"/>
              </a:spcBef>
              <a:spcAft>
                <a:spcPts val="0"/>
              </a:spcAft>
              <a:buClr>
                <a:schemeClr val="dk1"/>
              </a:buClr>
              <a:buSzPts val="1100"/>
              <a:buFont typeface="Arial"/>
              <a:buNone/>
            </a:pPr>
            <a:r>
              <a:rPr lang="en-GB"/>
              <a:t>reservahotel.com/</a:t>
            </a:r>
            <a:r>
              <a:rPr lang="en-GB">
                <a:solidFill>
                  <a:srgbClr val="CC0000"/>
                </a:solidFill>
              </a:rPr>
              <a:t>hoteis</a:t>
            </a:r>
            <a:r>
              <a:rPr lang="en-GB"/>
              <a:t>/</a:t>
            </a:r>
            <a:r>
              <a:rPr lang="en-GB">
                <a:solidFill>
                  <a:srgbClr val="A64D79"/>
                </a:solidFill>
              </a:rPr>
              <a:t>Rio-de-Janeiro</a:t>
            </a:r>
            <a:endParaRPr>
              <a:solidFill>
                <a:srgbClr val="A64D7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Métodos mais utilizados de uma API REST</a:t>
            </a:r>
            <a:endParaRPr/>
          </a:p>
        </p:txBody>
      </p:sp>
      <p:sp>
        <p:nvSpPr>
          <p:cNvPr id="286" name="Google Shape;286;p3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287" name="Google Shape;287;p38"/>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61111"/>
              <a:buFont typeface="Arial"/>
              <a:buNone/>
            </a:pPr>
            <a:r>
              <a:rPr lang="en-GB"/>
              <a:t>Em aplicação REST, os métodos mais utilizados são:</a:t>
            </a:r>
            <a:endParaRPr/>
          </a:p>
          <a:p>
            <a:pPr indent="0" lvl="0" marL="0" rtl="0" algn="l">
              <a:lnSpc>
                <a:spcPct val="115000"/>
              </a:lnSpc>
              <a:spcBef>
                <a:spcPts val="0"/>
              </a:spcBef>
              <a:spcAft>
                <a:spcPts val="0"/>
              </a:spcAft>
              <a:buClr>
                <a:schemeClr val="dk1"/>
              </a:buClr>
              <a:buSzPct val="61111"/>
              <a:buFont typeface="Arial"/>
              <a:buNone/>
            </a:pPr>
            <a:r>
              <a:t/>
            </a:r>
            <a:endParaRPr/>
          </a:p>
          <a:p>
            <a:pPr indent="-325755" lvl="0" marL="457200" rtl="0" algn="l">
              <a:lnSpc>
                <a:spcPct val="115000"/>
              </a:lnSpc>
              <a:spcBef>
                <a:spcPts val="0"/>
              </a:spcBef>
              <a:spcAft>
                <a:spcPts val="0"/>
              </a:spcAft>
              <a:buClr>
                <a:srgbClr val="00A5DF"/>
              </a:buClr>
              <a:buSzPct val="100000"/>
              <a:buChar char="●"/>
            </a:pPr>
            <a:r>
              <a:rPr b="1" lang="en-GB"/>
              <a:t>GET: </a:t>
            </a:r>
            <a:r>
              <a:rPr lang="en-GB"/>
              <a:t>Método mais comum, geralmente é usado para solicitar que um servidor envie um recurso. Quando clicamos em um link, solicitamos um GET;</a:t>
            </a:r>
            <a:endParaRPr/>
          </a:p>
          <a:p>
            <a:pPr indent="0" lvl="0" marL="457200" rtl="0" algn="l">
              <a:lnSpc>
                <a:spcPct val="115000"/>
              </a:lnSpc>
              <a:spcBef>
                <a:spcPts val="0"/>
              </a:spcBef>
              <a:spcAft>
                <a:spcPts val="0"/>
              </a:spcAft>
              <a:buSzPct val="108107"/>
              <a:buNone/>
            </a:pPr>
            <a:r>
              <a:t/>
            </a:r>
            <a:endParaRPr/>
          </a:p>
          <a:p>
            <a:pPr indent="-325755" lvl="0" marL="457200" rtl="0" algn="l">
              <a:lnSpc>
                <a:spcPct val="115000"/>
              </a:lnSpc>
              <a:spcBef>
                <a:spcPts val="0"/>
              </a:spcBef>
              <a:spcAft>
                <a:spcPts val="0"/>
              </a:spcAft>
              <a:buClr>
                <a:srgbClr val="00A5DF"/>
              </a:buClr>
              <a:buSzPct val="100000"/>
              <a:buChar char="●"/>
            </a:pPr>
            <a:r>
              <a:rPr b="1" lang="en-GB"/>
              <a:t>POST: </a:t>
            </a:r>
            <a:r>
              <a:rPr lang="en-GB"/>
              <a:t>Projetado para enviar dados de entrada para o servidor. Na prática, é frequentemente usado para suportar formulários HTML;</a:t>
            </a:r>
            <a:endParaRPr/>
          </a:p>
          <a:p>
            <a:pPr indent="0" lvl="0" marL="457200" rtl="0" algn="l">
              <a:lnSpc>
                <a:spcPct val="115000"/>
              </a:lnSpc>
              <a:spcBef>
                <a:spcPts val="0"/>
              </a:spcBef>
              <a:spcAft>
                <a:spcPts val="0"/>
              </a:spcAft>
              <a:buSzPct val="108107"/>
              <a:buNone/>
            </a:pPr>
            <a:r>
              <a:t/>
            </a:r>
            <a:endParaRPr/>
          </a:p>
          <a:p>
            <a:pPr indent="-325755" lvl="0" marL="457200" rtl="0" algn="l">
              <a:lnSpc>
                <a:spcPct val="115000"/>
              </a:lnSpc>
              <a:spcBef>
                <a:spcPts val="0"/>
              </a:spcBef>
              <a:spcAft>
                <a:spcPts val="0"/>
              </a:spcAft>
              <a:buClr>
                <a:srgbClr val="00A5DF"/>
              </a:buClr>
              <a:buSzPct val="100000"/>
              <a:buChar char="●"/>
            </a:pPr>
            <a:r>
              <a:rPr b="1" lang="en-GB"/>
              <a:t>PUT: </a:t>
            </a:r>
            <a:r>
              <a:rPr lang="en-GB"/>
              <a:t>Edita e atualiza documentos em um servidor;</a:t>
            </a:r>
            <a:endParaRPr/>
          </a:p>
          <a:p>
            <a:pPr indent="0" lvl="0" marL="457200" rtl="0" algn="l">
              <a:lnSpc>
                <a:spcPct val="115000"/>
              </a:lnSpc>
              <a:spcBef>
                <a:spcPts val="0"/>
              </a:spcBef>
              <a:spcAft>
                <a:spcPts val="0"/>
              </a:spcAft>
              <a:buSzPct val="108107"/>
              <a:buNone/>
            </a:pPr>
            <a:r>
              <a:t/>
            </a:r>
            <a:endParaRPr/>
          </a:p>
          <a:p>
            <a:pPr indent="-325755" lvl="0" marL="457200" rtl="0" algn="l">
              <a:lnSpc>
                <a:spcPct val="115000"/>
              </a:lnSpc>
              <a:spcBef>
                <a:spcPts val="0"/>
              </a:spcBef>
              <a:spcAft>
                <a:spcPts val="0"/>
              </a:spcAft>
              <a:buClr>
                <a:srgbClr val="00A5DF"/>
              </a:buClr>
              <a:buSzPct val="100000"/>
              <a:buChar char="●"/>
            </a:pPr>
            <a:r>
              <a:rPr b="1" lang="en-GB"/>
              <a:t>DELETE: </a:t>
            </a:r>
            <a:r>
              <a:rPr lang="en-GB"/>
              <a:t>Deleta certo dado ou coleção do servidor.</a:t>
            </a:r>
            <a:endParaRPr/>
          </a:p>
          <a:p>
            <a:pPr indent="0" lvl="0" marL="0" rtl="0" algn="l">
              <a:lnSpc>
                <a:spcPct val="115000"/>
              </a:lnSpc>
              <a:spcBef>
                <a:spcPts val="0"/>
              </a:spcBef>
              <a:spcAft>
                <a:spcPts val="0"/>
              </a:spcAft>
              <a:buClr>
                <a:schemeClr val="dk1"/>
              </a:buClr>
              <a:buSzPct val="61111"/>
              <a:buFont typeface="Arial"/>
              <a:buNone/>
            </a:pPr>
            <a:r>
              <a:t/>
            </a:r>
            <a:endParaRPr/>
          </a:p>
          <a:p>
            <a:pPr indent="0" lvl="0" marL="0" rtl="0" algn="l">
              <a:lnSpc>
                <a:spcPct val="115000"/>
              </a:lnSpc>
              <a:spcBef>
                <a:spcPts val="0"/>
              </a:spcBef>
              <a:spcAft>
                <a:spcPts val="0"/>
              </a:spcAft>
              <a:buSzPct val="108107"/>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a:t>
            </a:r>
            <a:endParaRPr/>
          </a:p>
        </p:txBody>
      </p:sp>
      <p:sp>
        <p:nvSpPr>
          <p:cNvPr id="293" name="Google Shape;293;p3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294" name="Google Shape;294;p39"/>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00A5DF"/>
              </a:buClr>
              <a:buSzPts val="1800"/>
              <a:buChar char="●"/>
            </a:pPr>
            <a:r>
              <a:rPr lang="en-GB"/>
              <a:t> CRUD é o acrônimo para:</a:t>
            </a:r>
            <a:endParaRPr/>
          </a:p>
          <a:p>
            <a:pPr indent="0" lvl="0" marL="457200" rtl="0" algn="l">
              <a:lnSpc>
                <a:spcPct val="115000"/>
              </a:lnSpc>
              <a:spcBef>
                <a:spcPts val="0"/>
              </a:spcBef>
              <a:spcAft>
                <a:spcPts val="0"/>
              </a:spcAft>
              <a:buSzPts val="1800"/>
              <a:buNone/>
            </a:pPr>
            <a:r>
              <a:t/>
            </a:r>
            <a:endParaRPr/>
          </a:p>
          <a:p>
            <a:pPr indent="-317500" lvl="1" marL="914400" rtl="0" algn="l">
              <a:lnSpc>
                <a:spcPct val="115000"/>
              </a:lnSpc>
              <a:spcBef>
                <a:spcPts val="0"/>
              </a:spcBef>
              <a:spcAft>
                <a:spcPts val="0"/>
              </a:spcAft>
              <a:buClr>
                <a:srgbClr val="00A5DF"/>
              </a:buClr>
              <a:buSzPts val="1400"/>
              <a:buChar char="○"/>
            </a:pPr>
            <a:r>
              <a:rPr b="1" lang="en-GB"/>
              <a:t>C</a:t>
            </a:r>
            <a:r>
              <a:rPr lang="en-GB"/>
              <a:t>reate (criar - POST), </a:t>
            </a:r>
            <a:endParaRPr/>
          </a:p>
          <a:p>
            <a:pPr indent="-317500" lvl="1" marL="914400" rtl="0" algn="l">
              <a:lnSpc>
                <a:spcPct val="115000"/>
              </a:lnSpc>
              <a:spcBef>
                <a:spcPts val="0"/>
              </a:spcBef>
              <a:spcAft>
                <a:spcPts val="0"/>
              </a:spcAft>
              <a:buClr>
                <a:srgbClr val="00A5DF"/>
              </a:buClr>
              <a:buSzPts val="1400"/>
              <a:buChar char="○"/>
            </a:pPr>
            <a:r>
              <a:rPr b="1" lang="en-GB"/>
              <a:t>R</a:t>
            </a:r>
            <a:r>
              <a:rPr lang="en-GB"/>
              <a:t>ead (ler - GET), </a:t>
            </a:r>
            <a:endParaRPr/>
          </a:p>
          <a:p>
            <a:pPr indent="-317500" lvl="1" marL="914400" rtl="0" algn="l">
              <a:lnSpc>
                <a:spcPct val="115000"/>
              </a:lnSpc>
              <a:spcBef>
                <a:spcPts val="0"/>
              </a:spcBef>
              <a:spcAft>
                <a:spcPts val="0"/>
              </a:spcAft>
              <a:buClr>
                <a:srgbClr val="00A5DF"/>
              </a:buClr>
              <a:buSzPts val="1400"/>
              <a:buChar char="○"/>
            </a:pPr>
            <a:r>
              <a:rPr b="1" lang="en-GB"/>
              <a:t>U</a:t>
            </a:r>
            <a:r>
              <a:rPr lang="en-GB"/>
              <a:t>pdate (atualizar - PUT)  </a:t>
            </a:r>
            <a:endParaRPr/>
          </a:p>
          <a:p>
            <a:pPr indent="-317500" lvl="1" marL="914400" rtl="0" algn="l">
              <a:lnSpc>
                <a:spcPct val="115000"/>
              </a:lnSpc>
              <a:spcBef>
                <a:spcPts val="0"/>
              </a:spcBef>
              <a:spcAft>
                <a:spcPts val="0"/>
              </a:spcAft>
              <a:buClr>
                <a:srgbClr val="00A5DF"/>
              </a:buClr>
              <a:buSzPts val="1400"/>
              <a:buChar char="○"/>
            </a:pPr>
            <a:r>
              <a:rPr b="1" lang="en-GB"/>
              <a:t>D</a:t>
            </a:r>
            <a:r>
              <a:rPr lang="en-GB"/>
              <a:t>elete (apagar - DELETE).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É uma sequência de operações de um sistema que trabalha com banco de dados.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É usado para </a:t>
            </a:r>
            <a:r>
              <a:rPr b="1" lang="en-GB"/>
              <a:t>recuperar</a:t>
            </a:r>
            <a:r>
              <a:rPr lang="en-GB"/>
              <a:t>, </a:t>
            </a:r>
            <a:r>
              <a:rPr b="1" lang="en-GB"/>
              <a:t>incluir</a:t>
            </a:r>
            <a:r>
              <a:rPr lang="en-GB"/>
              <a:t>, </a:t>
            </a:r>
            <a:r>
              <a:rPr b="1" lang="en-GB"/>
              <a:t>remover</a:t>
            </a:r>
            <a:r>
              <a:rPr lang="en-GB"/>
              <a:t> e </a:t>
            </a:r>
            <a:r>
              <a:rPr b="1" lang="en-GB"/>
              <a:t>modificar</a:t>
            </a:r>
            <a:r>
              <a:rPr lang="en-GB"/>
              <a:t> informações dentro de um banco de dados.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CREATE</a:t>
            </a:r>
            <a:endParaRPr/>
          </a:p>
        </p:txBody>
      </p:sp>
      <p:sp>
        <p:nvSpPr>
          <p:cNvPr id="300" name="Google Shape;300;p4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01" name="Google Shape;301;p40"/>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A5DF"/>
              </a:buClr>
              <a:buSzPts val="1800"/>
              <a:buChar char="●"/>
            </a:pPr>
            <a:r>
              <a:rPr lang="en-GB"/>
              <a:t>Trata-se do conceito de </a:t>
            </a:r>
            <a:r>
              <a:rPr b="1" lang="en-GB"/>
              <a:t>criação</a:t>
            </a:r>
            <a:r>
              <a:rPr lang="en-GB"/>
              <a:t>, </a:t>
            </a:r>
            <a:r>
              <a:rPr b="1" lang="en-GB"/>
              <a:t>registro</a:t>
            </a:r>
            <a:r>
              <a:rPr lang="en-GB"/>
              <a:t> ou </a:t>
            </a:r>
            <a:r>
              <a:rPr b="1" lang="en-GB"/>
              <a:t>cadastro</a:t>
            </a:r>
            <a:r>
              <a:rPr lang="en-GB"/>
              <a:t> de informações e </a:t>
            </a:r>
            <a:r>
              <a:rPr b="1" lang="en-GB"/>
              <a:t>dados</a:t>
            </a:r>
            <a:r>
              <a:rPr lang="en-GB"/>
              <a:t> em um determinado lugar.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Sendo assim, pode se referir à criação de dados de uma tabela, ao registro do usuário numa plataforma ou até mesmo ao desenvolvimento de um novo artigo dentro de um blog.</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Em </a:t>
            </a:r>
            <a:r>
              <a:rPr b="1" lang="en-GB"/>
              <a:t>SQL</a:t>
            </a:r>
            <a:r>
              <a:rPr lang="en-GB"/>
              <a:t> é associado ao método </a:t>
            </a:r>
            <a:r>
              <a:rPr b="1" lang="en-GB"/>
              <a:t>INSERT</a:t>
            </a:r>
            <a:r>
              <a:rPr lang="en-GB"/>
              <a:t>; </a:t>
            </a:r>
            <a:endParaRPr/>
          </a:p>
          <a:p>
            <a:pPr indent="-342900" lvl="0" marL="457200" rtl="0" algn="l">
              <a:lnSpc>
                <a:spcPct val="115000"/>
              </a:lnSpc>
              <a:spcBef>
                <a:spcPts val="0"/>
              </a:spcBef>
              <a:spcAft>
                <a:spcPts val="0"/>
              </a:spcAft>
              <a:buClr>
                <a:srgbClr val="00A5DF"/>
              </a:buClr>
              <a:buSzPts val="1800"/>
              <a:buChar char="●"/>
            </a:pPr>
            <a:r>
              <a:rPr lang="en-GB"/>
              <a:t>Em </a:t>
            </a:r>
            <a:r>
              <a:rPr b="1" lang="en-GB"/>
              <a:t>API Rest</a:t>
            </a:r>
            <a:r>
              <a:rPr lang="en-GB"/>
              <a:t> associamos ao método </a:t>
            </a:r>
            <a:r>
              <a:rPr b="1" lang="en-GB"/>
              <a:t>POST</a:t>
            </a:r>
            <a:r>
              <a:rPr lang="en-GB"/>
              <a:t>;</a:t>
            </a:r>
            <a:endParaRPr/>
          </a:p>
          <a:p>
            <a:pPr indent="0" lvl="0" marL="457200" rtl="0" algn="l">
              <a:lnSpc>
                <a:spcPct val="115000"/>
              </a:lnSpc>
              <a:spcBef>
                <a:spcPts val="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CREATE</a:t>
            </a:r>
            <a:endParaRPr/>
          </a:p>
        </p:txBody>
      </p:sp>
      <p:sp>
        <p:nvSpPr>
          <p:cNvPr id="307" name="Google Shape;307;p4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08" name="Google Shape;308;p41"/>
          <p:cNvSpPr txBox="1"/>
          <p:nvPr>
            <p:ph idx="1" type="body"/>
          </p:nvPr>
        </p:nvSpPr>
        <p:spPr>
          <a:xfrm>
            <a:off x="202850" y="708900"/>
            <a:ext cx="8520600" cy="42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795E26"/>
                </a:solidFill>
                <a:highlight>
                  <a:srgbClr val="FFFFFF"/>
                </a:highlight>
                <a:latin typeface="Courier New"/>
                <a:ea typeface="Courier New"/>
                <a:cs typeface="Courier New"/>
                <a:sym typeface="Courier New"/>
              </a:rPr>
              <a:t>@</a:t>
            </a:r>
            <a:r>
              <a:rPr lang="en-GB" sz="1600">
                <a:solidFill>
                  <a:srgbClr val="001080"/>
                </a:solidFill>
                <a:highlight>
                  <a:srgbClr val="FFFFFF"/>
                </a:highlight>
                <a:latin typeface="Courier New"/>
                <a:ea typeface="Courier New"/>
                <a:cs typeface="Courier New"/>
                <a:sym typeface="Courier New"/>
              </a:rPr>
              <a:t>app</a:t>
            </a:r>
            <a:r>
              <a:rPr lang="en-GB" sz="1600">
                <a:solidFill>
                  <a:srgbClr val="795E26"/>
                </a:solidFill>
                <a:highlight>
                  <a:srgbClr val="FFFFFF"/>
                </a:highlight>
                <a:latin typeface="Courier New"/>
                <a:ea typeface="Courier New"/>
                <a:cs typeface="Courier New"/>
                <a:sym typeface="Courier New"/>
              </a:rPr>
              <a:t>.post</a:t>
            </a:r>
            <a:r>
              <a:rPr lang="en-GB" sz="1600">
                <a:solidFill>
                  <a:srgbClr val="3B3B3B"/>
                </a:solidFill>
                <a:highlight>
                  <a:srgbClr val="FFFFFF"/>
                </a:highlight>
                <a:latin typeface="Courier New"/>
                <a:ea typeface="Courier New"/>
                <a:cs typeface="Courier New"/>
                <a:sym typeface="Courier New"/>
              </a:rPr>
              <a:t>(</a:t>
            </a:r>
            <a:r>
              <a:rPr lang="en-GB" sz="1600">
                <a:solidFill>
                  <a:srgbClr val="A31515"/>
                </a:solidFill>
                <a:highlight>
                  <a:srgbClr val="FFFFFF"/>
                </a:highlight>
                <a:latin typeface="Courier New"/>
                <a:ea typeface="Courier New"/>
                <a:cs typeface="Courier New"/>
                <a:sym typeface="Courier New"/>
              </a:rPr>
              <a:t>'/endereco'</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0000FF"/>
                </a:solidFill>
                <a:highlight>
                  <a:srgbClr val="FFFFFF"/>
                </a:highlight>
                <a:latin typeface="Courier New"/>
                <a:ea typeface="Courier New"/>
                <a:cs typeface="Courier New"/>
                <a:sym typeface="Courier New"/>
              </a:rPr>
              <a:t>def</a:t>
            </a:r>
            <a:r>
              <a:rPr lang="en-GB" sz="1600">
                <a:solidFill>
                  <a:srgbClr val="3B3B3B"/>
                </a:solidFill>
                <a:highlight>
                  <a:srgbClr val="FFFFFF"/>
                </a:highlight>
                <a:latin typeface="Courier New"/>
                <a:ea typeface="Courier New"/>
                <a:cs typeface="Courier New"/>
                <a:sym typeface="Courier New"/>
              </a:rPr>
              <a:t> </a:t>
            </a:r>
            <a:r>
              <a:rPr lang="en-GB" sz="1600">
                <a:solidFill>
                  <a:srgbClr val="795E26"/>
                </a:solidFill>
                <a:highlight>
                  <a:srgbClr val="FFFFFF"/>
                </a:highlight>
                <a:latin typeface="Courier New"/>
                <a:ea typeface="Courier New"/>
                <a:cs typeface="Courier New"/>
                <a:sym typeface="Courier New"/>
              </a:rPr>
              <a:t>post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instancie a sessão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capture os dados do formulário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crie um novo objeto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try</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adicione o objeto ao banco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commit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200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except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400</a:t>
            </a:r>
            <a:endParaRPr sz="1600">
              <a:solidFill>
                <a:srgbClr val="098658"/>
              </a:solidFill>
              <a:highlight>
                <a:srgbClr val="FFFFFF"/>
              </a:highlight>
              <a:latin typeface="Courier New"/>
              <a:ea typeface="Courier New"/>
              <a:cs typeface="Courier New"/>
              <a:sym typeface="Courier New"/>
            </a:endParaRPr>
          </a:p>
          <a:p>
            <a:pPr indent="0" lvl="0" marL="457200" rtl="0" algn="l">
              <a:lnSpc>
                <a:spcPct val="115000"/>
              </a:lnSpc>
              <a:spcBef>
                <a:spcPts val="0"/>
              </a:spcBef>
              <a:spcAft>
                <a:spcPts val="0"/>
              </a:spcAft>
              <a:buSzPts val="1800"/>
              <a:buNone/>
            </a:pPr>
            <a:r>
              <a:t/>
            </a:r>
            <a:endParaRPr sz="1600">
              <a:solidFill>
                <a:srgbClr val="795E26"/>
              </a:solidFill>
              <a:highlight>
                <a:srgbClr val="FFFFFF"/>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READ</a:t>
            </a:r>
            <a:endParaRPr/>
          </a:p>
        </p:txBody>
      </p:sp>
      <p:sp>
        <p:nvSpPr>
          <p:cNvPr id="314" name="Google Shape;314;p4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15" name="Google Shape;315;p42"/>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A5DF"/>
              </a:buClr>
              <a:buSzPts val="1800"/>
              <a:buChar char="●"/>
            </a:pPr>
            <a:r>
              <a:rPr lang="en-GB"/>
              <a:t>É o ato de </a:t>
            </a:r>
            <a:r>
              <a:rPr b="1" lang="en-GB"/>
              <a:t>consultar</a:t>
            </a:r>
            <a:r>
              <a:rPr lang="en-GB"/>
              <a:t> os </a:t>
            </a:r>
            <a:r>
              <a:rPr b="1" lang="en-GB"/>
              <a:t>dados</a:t>
            </a:r>
            <a:r>
              <a:rPr lang="en-GB"/>
              <a:t> em um website. Quando você clica no botão de “ver vagas” em alguma rede social profissional, por exemplo, você está solicitando dados que serão lidos pela plataforma e, na sequência, exibidos na tela.</a:t>
            </a:r>
            <a:endParaRPr/>
          </a:p>
          <a:p>
            <a:pPr indent="0" lvl="0" marL="9144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Em </a:t>
            </a:r>
            <a:r>
              <a:rPr b="1" lang="en-GB"/>
              <a:t>SQL</a:t>
            </a:r>
            <a:r>
              <a:rPr lang="en-GB"/>
              <a:t> é associado ao método </a:t>
            </a:r>
            <a:r>
              <a:rPr b="1" lang="en-GB"/>
              <a:t>SELECT</a:t>
            </a:r>
            <a:r>
              <a:rPr lang="en-GB"/>
              <a:t>; </a:t>
            </a:r>
            <a:endParaRPr/>
          </a:p>
          <a:p>
            <a:pPr indent="-342900" lvl="0" marL="457200" rtl="0" algn="l">
              <a:lnSpc>
                <a:spcPct val="115000"/>
              </a:lnSpc>
              <a:spcBef>
                <a:spcPts val="0"/>
              </a:spcBef>
              <a:spcAft>
                <a:spcPts val="0"/>
              </a:spcAft>
              <a:buClr>
                <a:srgbClr val="00A5DF"/>
              </a:buClr>
              <a:buSzPts val="1800"/>
              <a:buChar char="●"/>
            </a:pPr>
            <a:r>
              <a:rPr lang="en-GB"/>
              <a:t>Em </a:t>
            </a:r>
            <a:r>
              <a:rPr b="1" lang="en-GB"/>
              <a:t>API</a:t>
            </a:r>
            <a:r>
              <a:rPr lang="en-GB"/>
              <a:t> Rest associamos ao método </a:t>
            </a:r>
            <a:r>
              <a:rPr b="1" lang="en-GB"/>
              <a:t>GET</a:t>
            </a:r>
            <a:r>
              <a:rPr lang="en-GB"/>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READ</a:t>
            </a:r>
            <a:endParaRPr/>
          </a:p>
        </p:txBody>
      </p:sp>
      <p:sp>
        <p:nvSpPr>
          <p:cNvPr id="321" name="Google Shape;321;p4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22" name="Google Shape;322;p43"/>
          <p:cNvSpPr txBox="1"/>
          <p:nvPr>
            <p:ph idx="1" type="body"/>
          </p:nvPr>
        </p:nvSpPr>
        <p:spPr>
          <a:xfrm>
            <a:off x="202850" y="731850"/>
            <a:ext cx="8520600" cy="378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GB" sz="1600">
                <a:solidFill>
                  <a:srgbClr val="795E26"/>
                </a:solidFill>
                <a:highlight>
                  <a:srgbClr val="FFFFFF"/>
                </a:highlight>
                <a:latin typeface="Courier New"/>
                <a:ea typeface="Courier New"/>
                <a:cs typeface="Courier New"/>
                <a:sym typeface="Courier New"/>
              </a:rPr>
              <a:t>@</a:t>
            </a:r>
            <a:r>
              <a:rPr lang="en-GB" sz="1600">
                <a:solidFill>
                  <a:srgbClr val="001080"/>
                </a:solidFill>
                <a:highlight>
                  <a:srgbClr val="FFFFFF"/>
                </a:highlight>
                <a:latin typeface="Courier New"/>
                <a:ea typeface="Courier New"/>
                <a:cs typeface="Courier New"/>
                <a:sym typeface="Courier New"/>
              </a:rPr>
              <a:t>app</a:t>
            </a:r>
            <a:r>
              <a:rPr lang="en-GB" sz="1600">
                <a:solidFill>
                  <a:srgbClr val="795E26"/>
                </a:solidFill>
                <a:highlight>
                  <a:srgbClr val="FFFFFF"/>
                </a:highlight>
                <a:latin typeface="Courier New"/>
                <a:ea typeface="Courier New"/>
                <a:cs typeface="Courier New"/>
                <a:sym typeface="Courier New"/>
              </a:rPr>
              <a:t>.route</a:t>
            </a:r>
            <a:r>
              <a:rPr lang="en-GB" sz="1600">
                <a:solidFill>
                  <a:srgbClr val="3B3B3B"/>
                </a:solidFill>
                <a:highlight>
                  <a:srgbClr val="FFFFFF"/>
                </a:highlight>
                <a:latin typeface="Courier New"/>
                <a:ea typeface="Courier New"/>
                <a:cs typeface="Courier New"/>
                <a:sym typeface="Courier New"/>
              </a:rPr>
              <a:t>(</a:t>
            </a:r>
            <a:r>
              <a:rPr lang="en-GB" sz="1600">
                <a:solidFill>
                  <a:srgbClr val="A31515"/>
                </a:solidFill>
                <a:highlight>
                  <a:srgbClr val="FFFFFF"/>
                </a:highlight>
                <a:latin typeface="Courier New"/>
                <a:ea typeface="Courier New"/>
                <a:cs typeface="Courier New"/>
                <a:sym typeface="Courier New"/>
              </a:rPr>
              <a:t>'/endereço'</a:t>
            </a:r>
            <a:r>
              <a:rPr lang="en-GB" sz="1600">
                <a:solidFill>
                  <a:srgbClr val="3B3B3B"/>
                </a:solidFill>
                <a:highlight>
                  <a:srgbClr val="FFFFFF"/>
                </a:highlight>
                <a:latin typeface="Courier New"/>
                <a:ea typeface="Courier New"/>
                <a:cs typeface="Courier New"/>
                <a:sym typeface="Courier New"/>
              </a:rPr>
              <a:t>, </a:t>
            </a:r>
            <a:r>
              <a:rPr lang="en-GB" sz="1600">
                <a:solidFill>
                  <a:srgbClr val="001080"/>
                </a:solidFill>
                <a:highlight>
                  <a:srgbClr val="FFFFFF"/>
                </a:highlight>
                <a:latin typeface="Courier New"/>
                <a:ea typeface="Courier New"/>
                <a:cs typeface="Courier New"/>
                <a:sym typeface="Courier New"/>
              </a:rPr>
              <a:t>método</a:t>
            </a:r>
            <a:r>
              <a:rPr lang="en-GB" sz="1600">
                <a:solidFill>
                  <a:schemeClr val="dk1"/>
                </a:solidFill>
                <a:highlight>
                  <a:srgbClr val="FFFFFF"/>
                </a:highlight>
                <a:latin typeface="Courier New"/>
                <a:ea typeface="Courier New"/>
                <a:cs typeface="Courier New"/>
                <a:sym typeface="Courier New"/>
              </a:rPr>
              <a:t>=</a:t>
            </a:r>
            <a:r>
              <a:rPr lang="en-GB" sz="1600">
                <a:solidFill>
                  <a:srgbClr val="3B3B3B"/>
                </a:solidFill>
                <a:highlight>
                  <a:srgbClr val="FFFFFF"/>
                </a:highlight>
                <a:latin typeface="Courier New"/>
                <a:ea typeface="Courier New"/>
                <a:cs typeface="Courier New"/>
                <a:sym typeface="Courier New"/>
              </a:rPr>
              <a:t>[</a:t>
            </a:r>
            <a:r>
              <a:rPr lang="en-GB" sz="1600">
                <a:solidFill>
                  <a:srgbClr val="A31515"/>
                </a:solidFill>
                <a:highlight>
                  <a:srgbClr val="FFFFFF"/>
                </a:highlight>
                <a:latin typeface="Courier New"/>
                <a:ea typeface="Courier New"/>
                <a:cs typeface="Courier New"/>
                <a:sym typeface="Courier New"/>
              </a:rPr>
              <a:t>'get'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0000FF"/>
                </a:solidFill>
                <a:highlight>
                  <a:srgbClr val="FFFFFF"/>
                </a:highlight>
                <a:latin typeface="Courier New"/>
                <a:ea typeface="Courier New"/>
                <a:cs typeface="Courier New"/>
                <a:sym typeface="Courier New"/>
              </a:rPr>
              <a:t>def</a:t>
            </a:r>
            <a:r>
              <a:rPr lang="en-GB" sz="1600">
                <a:solidFill>
                  <a:srgbClr val="3B3B3B"/>
                </a:solidFill>
                <a:highlight>
                  <a:srgbClr val="FFFFFF"/>
                </a:highlight>
                <a:latin typeface="Courier New"/>
                <a:ea typeface="Courier New"/>
                <a:cs typeface="Courier New"/>
                <a:sym typeface="Courier New"/>
              </a:rPr>
              <a:t> </a:t>
            </a:r>
            <a:r>
              <a:rPr lang="en-GB" sz="1600">
                <a:solidFill>
                  <a:srgbClr val="795E26"/>
                </a:solidFill>
                <a:highlight>
                  <a:srgbClr val="FFFFFF"/>
                </a:highlight>
                <a:latin typeface="Courier New"/>
                <a:ea typeface="Courier New"/>
                <a:cs typeface="Courier New"/>
                <a:sym typeface="Courier New"/>
              </a:rPr>
              <a:t>get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inicie a sessão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execute a busca desejada</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if</a:t>
            </a:r>
            <a:r>
              <a:rPr lang="en-GB" sz="1600">
                <a:solidFill>
                  <a:srgbClr val="3B3B3B"/>
                </a:solidFill>
                <a:highlight>
                  <a:srgbClr val="FFFFFF"/>
                </a:highlight>
                <a:latin typeface="Courier New"/>
                <a:ea typeface="Courier New"/>
                <a:cs typeface="Courier New"/>
                <a:sym typeface="Courier New"/>
              </a:rPr>
              <a:t> não encontrar:</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retorne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404</a:t>
            </a:r>
            <a:endParaRPr sz="16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else</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retorne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200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600">
              <a:solidFill>
                <a:srgbClr val="795E26"/>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800"/>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UPDATE</a:t>
            </a:r>
            <a:endParaRPr/>
          </a:p>
        </p:txBody>
      </p:sp>
      <p:sp>
        <p:nvSpPr>
          <p:cNvPr id="328" name="Google Shape;328;p4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29" name="Google Shape;329;p44"/>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00A5DF"/>
              </a:buClr>
              <a:buSzPts val="1800"/>
              <a:buChar char="●"/>
            </a:pPr>
            <a:r>
              <a:rPr lang="en-GB"/>
              <a:t>O conceito de update é aplicado quando você </a:t>
            </a:r>
            <a:r>
              <a:rPr b="1" lang="en-GB"/>
              <a:t>atualiza</a:t>
            </a:r>
            <a:r>
              <a:rPr lang="en-GB"/>
              <a:t> as </a:t>
            </a:r>
            <a:r>
              <a:rPr b="1" lang="en-GB"/>
              <a:t>informações</a:t>
            </a:r>
            <a:r>
              <a:rPr lang="en-GB"/>
              <a:t> que julgar necessárias.</a:t>
            </a:r>
            <a:endParaRPr/>
          </a:p>
          <a:p>
            <a:pPr indent="0" lvl="0" marL="9144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O diferencial com relação aos outros processos é a limitação de uso, que é voltada para quem tem a permissão do sistema para atualizá-los. </a:t>
            </a:r>
            <a:endParaRPr/>
          </a:p>
          <a:p>
            <a:pPr indent="0" lvl="0" marL="9144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Assim, quando você atualiza o seu perfil em alguma rede social (por exemplo), está aplicando o conceito de update.</a:t>
            </a:r>
            <a:endParaRPr/>
          </a:p>
          <a:p>
            <a:pPr indent="0" lvl="0" marL="9144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Em </a:t>
            </a:r>
            <a:r>
              <a:rPr b="1" lang="en-GB"/>
              <a:t>SQL</a:t>
            </a:r>
            <a:r>
              <a:rPr lang="en-GB"/>
              <a:t> é associado ao método </a:t>
            </a:r>
            <a:r>
              <a:rPr b="1" lang="en-GB"/>
              <a:t>UPDATE</a:t>
            </a:r>
            <a:r>
              <a:rPr lang="en-GB"/>
              <a:t>; </a:t>
            </a:r>
            <a:endParaRPr/>
          </a:p>
          <a:p>
            <a:pPr indent="-342900" lvl="0" marL="457200" rtl="0" algn="l">
              <a:lnSpc>
                <a:spcPct val="115000"/>
              </a:lnSpc>
              <a:spcBef>
                <a:spcPts val="0"/>
              </a:spcBef>
              <a:spcAft>
                <a:spcPts val="0"/>
              </a:spcAft>
              <a:buClr>
                <a:srgbClr val="00A5DF"/>
              </a:buClr>
              <a:buSzPts val="1800"/>
              <a:buChar char="●"/>
            </a:pPr>
            <a:r>
              <a:rPr lang="en-GB"/>
              <a:t>Em </a:t>
            </a:r>
            <a:r>
              <a:rPr b="1" lang="en-GB"/>
              <a:t>API</a:t>
            </a:r>
            <a:r>
              <a:rPr lang="en-GB"/>
              <a:t> Rest associamos ao método </a:t>
            </a:r>
            <a:r>
              <a:rPr b="1" lang="en-GB"/>
              <a:t>PUT</a:t>
            </a:r>
            <a:r>
              <a:rPr lang="en-GB"/>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Exemplo de aplicação …</a:t>
            </a:r>
            <a:endParaRPr/>
          </a:p>
        </p:txBody>
      </p:sp>
      <p:sp>
        <p:nvSpPr>
          <p:cNvPr id="92" name="Google Shape;92;p1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pic>
        <p:nvPicPr>
          <p:cNvPr id="93" name="Google Shape;93;p18"/>
          <p:cNvPicPr preferRelativeResize="0"/>
          <p:nvPr/>
        </p:nvPicPr>
        <p:blipFill rotWithShape="1">
          <a:blip r:embed="rId3">
            <a:alphaModFix/>
          </a:blip>
          <a:srcRect b="0" l="0" r="0" t="0"/>
          <a:stretch/>
        </p:blipFill>
        <p:spPr>
          <a:xfrm>
            <a:off x="152400" y="861292"/>
            <a:ext cx="8251459" cy="41297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UPDATE</a:t>
            </a:r>
            <a:endParaRPr/>
          </a:p>
        </p:txBody>
      </p:sp>
      <p:sp>
        <p:nvSpPr>
          <p:cNvPr id="335" name="Google Shape;335;p4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36" name="Google Shape;336;p45"/>
          <p:cNvSpPr txBox="1"/>
          <p:nvPr>
            <p:ph idx="1" type="body"/>
          </p:nvPr>
        </p:nvSpPr>
        <p:spPr>
          <a:xfrm>
            <a:off x="202850" y="708900"/>
            <a:ext cx="8520600" cy="413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795E26"/>
                </a:solidFill>
                <a:highlight>
                  <a:srgbClr val="FFFFFF"/>
                </a:highlight>
                <a:latin typeface="Courier New"/>
                <a:ea typeface="Courier New"/>
                <a:cs typeface="Courier New"/>
                <a:sym typeface="Courier New"/>
              </a:rPr>
              <a:t>@</a:t>
            </a:r>
            <a:r>
              <a:rPr lang="en-GB" sz="1600">
                <a:solidFill>
                  <a:srgbClr val="001080"/>
                </a:solidFill>
                <a:highlight>
                  <a:srgbClr val="FFFFFF"/>
                </a:highlight>
                <a:latin typeface="Courier New"/>
                <a:ea typeface="Courier New"/>
                <a:cs typeface="Courier New"/>
                <a:sym typeface="Courier New"/>
              </a:rPr>
              <a:t>app</a:t>
            </a:r>
            <a:r>
              <a:rPr lang="en-GB" sz="1600">
                <a:solidFill>
                  <a:srgbClr val="795E26"/>
                </a:solidFill>
                <a:highlight>
                  <a:srgbClr val="FFFFFF"/>
                </a:highlight>
                <a:latin typeface="Courier New"/>
                <a:ea typeface="Courier New"/>
                <a:cs typeface="Courier New"/>
                <a:sym typeface="Courier New"/>
              </a:rPr>
              <a:t>.put</a:t>
            </a:r>
            <a:r>
              <a:rPr lang="en-GB" sz="1600">
                <a:solidFill>
                  <a:srgbClr val="3B3B3B"/>
                </a:solidFill>
                <a:highlight>
                  <a:srgbClr val="FFFFFF"/>
                </a:highlight>
                <a:latin typeface="Courier New"/>
                <a:ea typeface="Courier New"/>
                <a:cs typeface="Courier New"/>
                <a:sym typeface="Courier New"/>
              </a:rPr>
              <a:t>(</a:t>
            </a:r>
            <a:r>
              <a:rPr lang="en-GB" sz="1600">
                <a:solidFill>
                  <a:srgbClr val="A31515"/>
                </a:solidFill>
                <a:highlight>
                  <a:srgbClr val="FFFFFF"/>
                </a:highlight>
                <a:latin typeface="Courier New"/>
                <a:ea typeface="Courier New"/>
                <a:cs typeface="Courier New"/>
                <a:sym typeface="Courier New"/>
              </a:rPr>
              <a:t>'/endereço'</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0000FF"/>
                </a:solidFill>
                <a:highlight>
                  <a:srgbClr val="FFFFFF"/>
                </a:highlight>
                <a:latin typeface="Courier New"/>
                <a:ea typeface="Courier New"/>
                <a:cs typeface="Courier New"/>
                <a:sym typeface="Courier New"/>
              </a:rPr>
              <a:t>def</a:t>
            </a:r>
            <a:r>
              <a:rPr lang="en-GB" sz="1600">
                <a:solidFill>
                  <a:srgbClr val="3B3B3B"/>
                </a:solidFill>
                <a:highlight>
                  <a:srgbClr val="FFFFFF"/>
                </a:highlight>
                <a:latin typeface="Courier New"/>
                <a:ea typeface="Courier New"/>
                <a:cs typeface="Courier New"/>
                <a:sym typeface="Courier New"/>
              </a:rPr>
              <a:t> </a:t>
            </a:r>
            <a:r>
              <a:rPr lang="en-GB" sz="1600">
                <a:solidFill>
                  <a:srgbClr val="795E26"/>
                </a:solidFill>
                <a:highlight>
                  <a:srgbClr val="FFFFFF"/>
                </a:highlight>
                <a:latin typeface="Courier New"/>
                <a:ea typeface="Courier New"/>
                <a:cs typeface="Courier New"/>
                <a:sym typeface="Courier New"/>
              </a:rPr>
              <a:t>put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instancie a sessão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capture as informações do formulário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busque o objeto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atualize os campos do objeto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try</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commit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200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except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400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800"/>
              <a:buNone/>
            </a:pPr>
            <a:r>
              <a:t/>
            </a:r>
            <a:endParaRPr sz="1600">
              <a:solidFill>
                <a:srgbClr val="795E26"/>
              </a:solidFill>
              <a:highlight>
                <a:srgbClr val="FFFFFF"/>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DELETE</a:t>
            </a:r>
            <a:endParaRPr/>
          </a:p>
        </p:txBody>
      </p:sp>
      <p:sp>
        <p:nvSpPr>
          <p:cNvPr id="342" name="Google Shape;342;p4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43" name="Google Shape;343;p46"/>
          <p:cNvSpPr txBox="1"/>
          <p:nvPr>
            <p:ph idx="1" type="body"/>
          </p:nvPr>
        </p:nvSpPr>
        <p:spPr>
          <a:xfrm>
            <a:off x="202857" y="10994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A5DF"/>
              </a:buClr>
              <a:buSzPts val="1800"/>
              <a:buChar char="●"/>
            </a:pPr>
            <a:r>
              <a:rPr lang="en-GB"/>
              <a:t>Trata-se de uma ação de </a:t>
            </a:r>
            <a:r>
              <a:rPr b="1" lang="en-GB"/>
              <a:t>remoção</a:t>
            </a:r>
            <a:r>
              <a:rPr lang="en-GB"/>
              <a:t> de </a:t>
            </a:r>
            <a:r>
              <a:rPr b="1" lang="en-GB"/>
              <a:t>dados</a:t>
            </a:r>
            <a:r>
              <a:rPr lang="en-GB"/>
              <a:t> a partir do operador do sistema. Assim como o Update, tem algumas limitações.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Ao pedir a exclusão do seu nome da lista de e-mail marketing de uma empresa, por exemplo, você precisa da intermediação do operador que vai permitir a deleção de dados, ou seja, não pode fazer isso diretamente.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Clr>
                <a:srgbClr val="00A5DF"/>
              </a:buClr>
              <a:buSzPts val="1800"/>
              <a:buChar char="●"/>
            </a:pPr>
            <a:r>
              <a:rPr lang="en-GB"/>
              <a:t>Em </a:t>
            </a:r>
            <a:r>
              <a:rPr b="1" lang="en-GB"/>
              <a:t>SQL</a:t>
            </a:r>
            <a:r>
              <a:rPr lang="en-GB"/>
              <a:t> é associado ao método </a:t>
            </a:r>
            <a:r>
              <a:rPr b="1" lang="en-GB"/>
              <a:t>DELETE</a:t>
            </a:r>
            <a:r>
              <a:rPr lang="en-GB"/>
              <a:t>; </a:t>
            </a:r>
            <a:endParaRPr/>
          </a:p>
          <a:p>
            <a:pPr indent="-342900" lvl="0" marL="457200" rtl="0" algn="l">
              <a:lnSpc>
                <a:spcPct val="115000"/>
              </a:lnSpc>
              <a:spcBef>
                <a:spcPts val="0"/>
              </a:spcBef>
              <a:spcAft>
                <a:spcPts val="0"/>
              </a:spcAft>
              <a:buClr>
                <a:srgbClr val="00A5DF"/>
              </a:buClr>
              <a:buSzPts val="1800"/>
              <a:buChar char="●"/>
            </a:pPr>
            <a:r>
              <a:rPr lang="en-GB"/>
              <a:t>Em </a:t>
            </a:r>
            <a:r>
              <a:rPr b="1" lang="en-GB"/>
              <a:t>API</a:t>
            </a:r>
            <a:r>
              <a:rPr lang="en-GB"/>
              <a:t> Rest associamos ao método </a:t>
            </a:r>
            <a:r>
              <a:rPr b="1" lang="en-GB"/>
              <a:t>DELETE</a:t>
            </a:r>
            <a:r>
              <a:rPr lang="en-GB"/>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CRUD: DELETE</a:t>
            </a:r>
            <a:endParaRPr/>
          </a:p>
        </p:txBody>
      </p:sp>
      <p:sp>
        <p:nvSpPr>
          <p:cNvPr id="349" name="Google Shape;349;p4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
        <p:nvSpPr>
          <p:cNvPr id="350" name="Google Shape;350;p47"/>
          <p:cNvSpPr txBox="1"/>
          <p:nvPr>
            <p:ph idx="1" type="body"/>
          </p:nvPr>
        </p:nvSpPr>
        <p:spPr>
          <a:xfrm>
            <a:off x="202850" y="731850"/>
            <a:ext cx="8520600" cy="378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795E26"/>
                </a:solidFill>
                <a:highlight>
                  <a:srgbClr val="FFFFFF"/>
                </a:highlight>
                <a:latin typeface="Courier New"/>
                <a:ea typeface="Courier New"/>
                <a:cs typeface="Courier New"/>
                <a:sym typeface="Courier New"/>
              </a:rPr>
              <a:t>@</a:t>
            </a:r>
            <a:r>
              <a:rPr lang="en-GB" sz="1600">
                <a:solidFill>
                  <a:srgbClr val="001080"/>
                </a:solidFill>
                <a:highlight>
                  <a:srgbClr val="FFFFFF"/>
                </a:highlight>
                <a:latin typeface="Courier New"/>
                <a:ea typeface="Courier New"/>
                <a:cs typeface="Courier New"/>
                <a:sym typeface="Courier New"/>
              </a:rPr>
              <a:t>app</a:t>
            </a:r>
            <a:r>
              <a:rPr lang="en-GB" sz="1600">
                <a:solidFill>
                  <a:srgbClr val="795E26"/>
                </a:solidFill>
                <a:highlight>
                  <a:srgbClr val="FFFFFF"/>
                </a:highlight>
                <a:latin typeface="Courier New"/>
                <a:ea typeface="Courier New"/>
                <a:cs typeface="Courier New"/>
                <a:sym typeface="Courier New"/>
              </a:rPr>
              <a:t>.delete</a:t>
            </a:r>
            <a:r>
              <a:rPr lang="en-GB" sz="1600">
                <a:solidFill>
                  <a:srgbClr val="3B3B3B"/>
                </a:solidFill>
                <a:highlight>
                  <a:srgbClr val="FFFFFF"/>
                </a:highlight>
                <a:latin typeface="Courier New"/>
                <a:ea typeface="Courier New"/>
                <a:cs typeface="Courier New"/>
                <a:sym typeface="Courier New"/>
              </a:rPr>
              <a:t>(</a:t>
            </a:r>
            <a:r>
              <a:rPr lang="en-GB" sz="1600">
                <a:solidFill>
                  <a:srgbClr val="A31515"/>
                </a:solidFill>
                <a:highlight>
                  <a:srgbClr val="FFFFFF"/>
                </a:highlight>
                <a:latin typeface="Courier New"/>
                <a:ea typeface="Courier New"/>
                <a:cs typeface="Courier New"/>
                <a:sym typeface="Courier New"/>
              </a:rPr>
              <a:t>'/endereço'</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0000FF"/>
                </a:solidFill>
                <a:highlight>
                  <a:srgbClr val="FFFFFF"/>
                </a:highlight>
                <a:latin typeface="Courier New"/>
                <a:ea typeface="Courier New"/>
                <a:cs typeface="Courier New"/>
                <a:sym typeface="Courier New"/>
              </a:rPr>
              <a:t>def</a:t>
            </a:r>
            <a:r>
              <a:rPr lang="en-GB" sz="1600">
                <a:solidFill>
                  <a:srgbClr val="3B3B3B"/>
                </a:solidFill>
                <a:highlight>
                  <a:srgbClr val="FFFFFF"/>
                </a:highlight>
                <a:latin typeface="Courier New"/>
                <a:ea typeface="Courier New"/>
                <a:cs typeface="Courier New"/>
                <a:sym typeface="Courier New"/>
              </a:rPr>
              <a:t> </a:t>
            </a:r>
            <a:r>
              <a:rPr lang="en-GB" sz="1600">
                <a:solidFill>
                  <a:srgbClr val="795E26"/>
                </a:solidFill>
                <a:highlight>
                  <a:srgbClr val="FFFFFF"/>
                </a:highlight>
                <a:latin typeface="Courier New"/>
                <a:ea typeface="Courier New"/>
                <a:cs typeface="Courier New"/>
                <a:sym typeface="Courier New"/>
              </a:rPr>
              <a:t>delete</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instancie a sessão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SzPts val="1800"/>
              <a:buNone/>
            </a:pPr>
            <a:r>
              <a:rPr lang="en-GB" sz="1600">
                <a:solidFill>
                  <a:srgbClr val="3B3B3B"/>
                </a:solidFill>
                <a:highlight>
                  <a:srgbClr val="FFFFFF"/>
                </a:highlight>
                <a:latin typeface="Courier New"/>
                <a:ea typeface="Courier New"/>
                <a:cs typeface="Courier New"/>
                <a:sym typeface="Courier New"/>
              </a:rPr>
              <a:t>   capture as informações do formulário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busque o objeto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try</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795E26"/>
                </a:solidFill>
                <a:highlight>
                  <a:srgbClr val="FFFFFF"/>
                </a:highlight>
                <a:latin typeface="Courier New"/>
                <a:ea typeface="Courier New"/>
                <a:cs typeface="Courier New"/>
                <a:sym typeface="Courier New"/>
              </a:rPr>
              <a:t>delete </a:t>
            </a:r>
            <a:r>
              <a:rPr lang="en-GB" sz="1600">
                <a:solidFill>
                  <a:srgbClr val="3B3B3B"/>
                </a:solidFill>
                <a:highlight>
                  <a:srgbClr val="FFFFFF"/>
                </a:highlight>
                <a:latin typeface="Courier New"/>
                <a:ea typeface="Courier New"/>
                <a:cs typeface="Courier New"/>
                <a:sym typeface="Courier New"/>
              </a:rPr>
              <a:t>o objeto do banco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commit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200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except</a:t>
            </a:r>
            <a:r>
              <a:rPr lang="en-GB"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3B3B3B"/>
                </a:solidFill>
                <a:highlight>
                  <a:srgbClr val="FFFFFF"/>
                </a:highlight>
                <a:latin typeface="Courier New"/>
                <a:ea typeface="Courier New"/>
                <a:cs typeface="Courier New"/>
                <a:sym typeface="Courier New"/>
              </a:rPr>
              <a:t>       </a:t>
            </a:r>
            <a:r>
              <a:rPr lang="en-GB" sz="1600">
                <a:solidFill>
                  <a:srgbClr val="AF00DB"/>
                </a:solidFill>
                <a:highlight>
                  <a:srgbClr val="FFFFFF"/>
                </a:highlight>
                <a:latin typeface="Courier New"/>
                <a:ea typeface="Courier New"/>
                <a:cs typeface="Courier New"/>
                <a:sym typeface="Courier New"/>
              </a:rPr>
              <a:t>return</a:t>
            </a:r>
            <a:r>
              <a:rPr lang="en-GB" sz="1600">
                <a:solidFill>
                  <a:srgbClr val="3B3B3B"/>
                </a:solidFill>
                <a:highlight>
                  <a:srgbClr val="FFFFFF"/>
                </a:highlight>
                <a:latin typeface="Courier New"/>
                <a:ea typeface="Courier New"/>
                <a:cs typeface="Courier New"/>
                <a:sym typeface="Courier New"/>
              </a:rPr>
              <a:t> {</a:t>
            </a:r>
            <a:r>
              <a:rPr lang="en-GB" sz="1600">
                <a:solidFill>
                  <a:srgbClr val="A31515"/>
                </a:solidFill>
                <a:highlight>
                  <a:srgbClr val="FFFFFF"/>
                </a:highlight>
                <a:latin typeface="Courier New"/>
                <a:ea typeface="Courier New"/>
                <a:cs typeface="Courier New"/>
                <a:sym typeface="Courier New"/>
              </a:rPr>
              <a:t>"mensagem"</a:t>
            </a:r>
            <a:r>
              <a:rPr lang="en-GB" sz="1600">
                <a:solidFill>
                  <a:srgbClr val="3B3B3B"/>
                </a:solidFill>
                <a:highlight>
                  <a:srgbClr val="FFFFFF"/>
                </a:highlight>
                <a:latin typeface="Courier New"/>
                <a:ea typeface="Courier New"/>
                <a:cs typeface="Courier New"/>
                <a:sym typeface="Courier New"/>
              </a:rPr>
              <a:t>}, </a:t>
            </a:r>
            <a:r>
              <a:rPr lang="en-GB" sz="1600">
                <a:solidFill>
                  <a:srgbClr val="098658"/>
                </a:solidFill>
                <a:highlight>
                  <a:srgbClr val="FFFFFF"/>
                </a:highlight>
                <a:latin typeface="Courier New"/>
                <a:ea typeface="Courier New"/>
                <a:cs typeface="Courier New"/>
                <a:sym typeface="Courier New"/>
              </a:rPr>
              <a:t>400</a:t>
            </a:r>
            <a:endParaRPr sz="1600">
              <a:solidFill>
                <a:srgbClr val="098658"/>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800"/>
              <a:buNone/>
            </a:pPr>
            <a:r>
              <a:t/>
            </a:r>
            <a:endParaRPr sz="1600">
              <a:solidFill>
                <a:srgbClr val="795E26"/>
              </a:solidFill>
              <a:highlight>
                <a:srgbClr val="FFFFFF"/>
              </a:highlight>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0" y="533400"/>
            <a:ext cx="3418200" cy="13812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800"/>
              <a:buNone/>
            </a:pPr>
            <a:r>
              <a:rPr lang="en-GB"/>
              <a:t>Banco de dados em nossa aplicação</a:t>
            </a:r>
            <a:endParaRPr/>
          </a:p>
        </p:txBody>
      </p:sp>
      <p:sp>
        <p:nvSpPr>
          <p:cNvPr id="356" name="Google Shape;356;p48"/>
          <p:cNvSpPr txBox="1"/>
          <p:nvPr>
            <p:ph idx="1" type="body"/>
          </p:nvPr>
        </p:nvSpPr>
        <p:spPr>
          <a:xfrm>
            <a:off x="4025075" y="693975"/>
            <a:ext cx="46290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Iremos utilizar o SQLite3 como nosso banco de dados: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a:t>Vamos criar nosso banco de dados na aplicação exemplo da primeira aula.</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a:t>Material Complementar: https://www.sqlite.org/index.html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800"/>
              <a:buNone/>
            </a:pPr>
            <a:r>
              <a:t/>
            </a:r>
            <a:endParaRPr/>
          </a:p>
        </p:txBody>
      </p:sp>
      <p:sp>
        <p:nvSpPr>
          <p:cNvPr id="357" name="Google Shape;357;p4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pic>
        <p:nvPicPr>
          <p:cNvPr id="358" name="Google Shape;358;p48"/>
          <p:cNvPicPr preferRelativeResize="0"/>
          <p:nvPr/>
        </p:nvPicPr>
        <p:blipFill rotWithShape="1">
          <a:blip r:embed="rId3">
            <a:alphaModFix/>
          </a:blip>
          <a:srcRect b="0" l="0" r="0" t="0"/>
          <a:stretch/>
        </p:blipFill>
        <p:spPr>
          <a:xfrm>
            <a:off x="-10925" y="2888937"/>
            <a:ext cx="3429000" cy="16259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Vamos praticar!</a:t>
            </a:r>
            <a:endParaRPr/>
          </a:p>
        </p:txBody>
      </p:sp>
      <p:sp>
        <p:nvSpPr>
          <p:cNvPr id="364" name="Google Shape;364;p4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365" name="Google Shape;365;p49"/>
          <p:cNvSpPr txBox="1"/>
          <p:nvPr/>
        </p:nvSpPr>
        <p:spPr>
          <a:xfrm>
            <a:off x="189225" y="7318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9"/>
          <p:cNvSpPr txBox="1"/>
          <p:nvPr/>
        </p:nvSpPr>
        <p:spPr>
          <a:xfrm>
            <a:off x="645875" y="986425"/>
            <a:ext cx="79407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mkdir &lt;nome_projeto&gt;</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cd &lt;nome_projeto&gt;</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Download requirementx.txt, arquivos da pasta model, templates e schemas</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mkdir aula1 aula2 aula3</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conda create -p ./env</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conda activate ./env</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conda install python</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pip freeze</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pip install -r requirements.txt</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pip freeze</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2"/>
                </a:solidFill>
                <a:latin typeface="Arial"/>
                <a:ea typeface="Arial"/>
                <a:cs typeface="Arial"/>
                <a:sym typeface="Arial"/>
              </a:rPr>
              <a:t>flask run --reload</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1" type="body"/>
          </p:nvPr>
        </p:nvSpPr>
        <p:spPr>
          <a:xfrm>
            <a:off x="4025075" y="693975"/>
            <a:ext cx="4629000" cy="3821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en-GB"/>
              <a:t>Introdução ao Front-end</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SzPts val="1800"/>
              <a:buFont typeface="Arial"/>
              <a:buChar char="•"/>
            </a:pPr>
            <a:r>
              <a:rPr lang="en-GB"/>
              <a:t>HTML</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SzPts val="1800"/>
              <a:buFont typeface="Arial"/>
              <a:buChar char="•"/>
            </a:pPr>
            <a:r>
              <a:rPr lang="en-GB"/>
              <a:t>CSS</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SzPts val="1800"/>
              <a:buFont typeface="Arial"/>
              <a:buChar char="•"/>
            </a:pPr>
            <a:r>
              <a:rPr lang="en-GB"/>
              <a:t>Javascript</a:t>
            </a:r>
            <a:endParaRPr/>
          </a:p>
          <a:p>
            <a:pPr indent="0" lvl="0" marL="0" rtl="0" algn="l">
              <a:lnSpc>
                <a:spcPct val="115000"/>
              </a:lnSpc>
              <a:spcBef>
                <a:spcPts val="0"/>
              </a:spcBef>
              <a:spcAft>
                <a:spcPts val="0"/>
              </a:spcAft>
              <a:buSzPts val="1800"/>
              <a:buNone/>
            </a:pPr>
            <a:r>
              <a:t/>
            </a:r>
            <a:endParaRPr/>
          </a:p>
        </p:txBody>
      </p:sp>
      <p:sp>
        <p:nvSpPr>
          <p:cNvPr id="372" name="Google Shape;372;p50"/>
          <p:cNvSpPr txBox="1"/>
          <p:nvPr>
            <p:ph type="title"/>
          </p:nvPr>
        </p:nvSpPr>
        <p:spPr>
          <a:xfrm>
            <a:off x="324519" y="1609875"/>
            <a:ext cx="2938500" cy="198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br>
              <a:rPr lang="en-GB"/>
            </a:br>
            <a:r>
              <a:rPr lang="en-GB"/>
              <a:t>Desenvolvimento Front-end</a:t>
            </a:r>
            <a:endParaRPr/>
          </a:p>
        </p:txBody>
      </p:sp>
      <p:sp>
        <p:nvSpPr>
          <p:cNvPr id="373" name="Google Shape;373;p5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a:t>
            </a:r>
            <a:endParaRPr/>
          </a:p>
        </p:txBody>
      </p:sp>
      <p:sp>
        <p:nvSpPr>
          <p:cNvPr id="379" name="Google Shape;379;p51"/>
          <p:cNvSpPr txBox="1"/>
          <p:nvPr>
            <p:ph idx="1" type="body"/>
          </p:nvPr>
        </p:nvSpPr>
        <p:spPr>
          <a:xfrm>
            <a:off x="346800" y="1035000"/>
            <a:ext cx="7166700" cy="34164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1200"/>
              </a:spcBef>
              <a:spcAft>
                <a:spcPts val="0"/>
              </a:spcAft>
              <a:buClr>
                <a:schemeClr val="dk1"/>
              </a:buClr>
              <a:buSzPct val="61111"/>
              <a:buFont typeface="Arial"/>
              <a:buNone/>
            </a:pPr>
            <a:r>
              <a:rPr lang="en-GB"/>
              <a:t>Front-end consiste em tudo que realiza uma </a:t>
            </a:r>
            <a:r>
              <a:rPr b="1" lang="en-GB"/>
              <a:t>interação direta com o usuário</a:t>
            </a:r>
            <a:r>
              <a:rPr lang="en-GB"/>
              <a:t>, ou seja, toda a programação da interface gráfica de um sistema.</a:t>
            </a:r>
            <a:endParaRPr/>
          </a:p>
          <a:p>
            <a:pPr indent="0" lvl="0" marL="0" rtl="0" algn="l">
              <a:lnSpc>
                <a:spcPct val="115000"/>
              </a:lnSpc>
              <a:spcBef>
                <a:spcPts val="1200"/>
              </a:spcBef>
              <a:spcAft>
                <a:spcPts val="0"/>
              </a:spcAft>
              <a:buClr>
                <a:schemeClr val="dk1"/>
              </a:buClr>
              <a:buSzPct val="61111"/>
              <a:buFont typeface="Arial"/>
              <a:buNone/>
            </a:pPr>
            <a:r>
              <a:t/>
            </a:r>
            <a:endParaRPr/>
          </a:p>
          <a:p>
            <a:pPr indent="0" lvl="0" marL="0" rtl="0" algn="l">
              <a:lnSpc>
                <a:spcPct val="115000"/>
              </a:lnSpc>
              <a:spcBef>
                <a:spcPts val="1200"/>
              </a:spcBef>
              <a:spcAft>
                <a:spcPts val="0"/>
              </a:spcAft>
              <a:buSzPct val="61111"/>
              <a:buNone/>
            </a:pPr>
            <a:r>
              <a:rPr lang="en-GB"/>
              <a:t>Idealmente, a interface gráfica precisa ser </a:t>
            </a:r>
            <a:r>
              <a:rPr i="1" lang="en-GB"/>
              <a:t>clara</a:t>
            </a:r>
            <a:r>
              <a:rPr lang="en-GB"/>
              <a:t>, </a:t>
            </a:r>
            <a:r>
              <a:rPr i="1" lang="en-GB"/>
              <a:t>intuitiva</a:t>
            </a:r>
            <a:r>
              <a:rPr lang="en-GB"/>
              <a:t> e </a:t>
            </a:r>
            <a:r>
              <a:rPr i="1" lang="en-GB"/>
              <a:t>simples</a:t>
            </a:r>
            <a:endParaRPr i="1"/>
          </a:p>
          <a:p>
            <a:pPr indent="0" lvl="0" marL="0" rtl="0" algn="l">
              <a:lnSpc>
                <a:spcPct val="115000"/>
              </a:lnSpc>
              <a:spcBef>
                <a:spcPts val="1200"/>
              </a:spcBef>
              <a:spcAft>
                <a:spcPts val="0"/>
              </a:spcAft>
              <a:buSzPct val="61111"/>
              <a:buNone/>
            </a:pPr>
            <a:r>
              <a:t/>
            </a:r>
            <a:endParaRPr/>
          </a:p>
          <a:p>
            <a:pPr indent="0" lvl="0" marL="0" rtl="0" algn="l">
              <a:lnSpc>
                <a:spcPct val="115000"/>
              </a:lnSpc>
              <a:spcBef>
                <a:spcPts val="1200"/>
              </a:spcBef>
              <a:spcAft>
                <a:spcPts val="0"/>
              </a:spcAft>
              <a:buClr>
                <a:schemeClr val="dk1"/>
              </a:buClr>
              <a:buSzPct val="61111"/>
              <a:buFont typeface="Arial"/>
              <a:buNone/>
            </a:pPr>
            <a:r>
              <a:rPr lang="en-GB"/>
              <a:t>As linguagens base para desenvolvimento de interfaces gráficas são:</a:t>
            </a:r>
            <a:endParaRPr/>
          </a:p>
          <a:p>
            <a:pPr indent="0" lvl="0" marL="0" rtl="0" algn="l">
              <a:lnSpc>
                <a:spcPct val="115000"/>
              </a:lnSpc>
              <a:spcBef>
                <a:spcPts val="1200"/>
              </a:spcBef>
              <a:spcAft>
                <a:spcPts val="0"/>
              </a:spcAft>
              <a:buClr>
                <a:schemeClr val="dk1"/>
              </a:buClr>
              <a:buSzPct val="61111"/>
              <a:buFont typeface="Arial"/>
              <a:buNone/>
            </a:pPr>
            <a:r>
              <a:t/>
            </a:r>
            <a:endParaRPr/>
          </a:p>
          <a:p>
            <a:pPr indent="0" lvl="0" marL="0" rtl="0" algn="l">
              <a:lnSpc>
                <a:spcPct val="115000"/>
              </a:lnSpc>
              <a:spcBef>
                <a:spcPts val="1200"/>
              </a:spcBef>
              <a:spcAft>
                <a:spcPts val="1200"/>
              </a:spcAft>
              <a:buSzPct val="100000"/>
              <a:buNone/>
            </a:pPr>
            <a:r>
              <a:t/>
            </a:r>
            <a:endParaRPr/>
          </a:p>
        </p:txBody>
      </p:sp>
      <p:sp>
        <p:nvSpPr>
          <p:cNvPr id="380" name="Google Shape;380;p5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381" name="Google Shape;381;p51"/>
          <p:cNvPicPr preferRelativeResize="0"/>
          <p:nvPr/>
        </p:nvPicPr>
        <p:blipFill rotWithShape="1">
          <a:blip r:embed="rId3">
            <a:alphaModFix/>
          </a:blip>
          <a:srcRect b="0" l="8164" r="8097" t="0"/>
          <a:stretch/>
        </p:blipFill>
        <p:spPr>
          <a:xfrm>
            <a:off x="7260050" y="2891475"/>
            <a:ext cx="976250" cy="1152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Comunicação</a:t>
            </a:r>
            <a:endParaRPr/>
          </a:p>
        </p:txBody>
      </p:sp>
      <p:sp>
        <p:nvSpPr>
          <p:cNvPr id="387" name="Google Shape;387;p5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388" name="Google Shape;388;p52"/>
          <p:cNvSpPr txBox="1"/>
          <p:nvPr/>
        </p:nvSpPr>
        <p:spPr>
          <a:xfrm>
            <a:off x="437963" y="1437456"/>
            <a:ext cx="1552200" cy="522600"/>
          </a:xfrm>
          <a:prstGeom prst="rect">
            <a:avLst/>
          </a:prstGeom>
          <a:noFill/>
          <a:ln>
            <a:noFill/>
          </a:ln>
        </p:spPr>
        <p:txBody>
          <a:bodyPr anchorCtr="0" anchor="t" bIns="45700" lIns="91425" spcFirstLastPara="1" rIns="91425" wrap="square" tIns="45700">
            <a:normAutofit fontScale="70000" lnSpcReduction="20000"/>
          </a:bodyPr>
          <a:lstStyle/>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Página Web </a:t>
            </a:r>
            <a:endParaRPr b="0" i="0" sz="2000" u="none" cap="none" strike="noStrike">
              <a:solidFill>
                <a:srgbClr val="000000"/>
              </a:solidFill>
              <a:latin typeface="Roboto"/>
              <a:ea typeface="Roboto"/>
              <a:cs typeface="Roboto"/>
              <a:sym typeface="Roboto"/>
            </a:endParaRPr>
          </a:p>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a:t>
            </a:r>
            <a:r>
              <a:rPr b="1" i="0" lang="en-GB" sz="2000" u="none" cap="none" strike="noStrike">
                <a:solidFill>
                  <a:srgbClr val="00A5DF"/>
                </a:solidFill>
                <a:latin typeface="Roboto"/>
                <a:ea typeface="Roboto"/>
                <a:cs typeface="Roboto"/>
                <a:sym typeface="Roboto"/>
              </a:rPr>
              <a:t>Front-end</a:t>
            </a:r>
            <a:r>
              <a:rPr b="0" i="0" lang="en-GB" sz="2000" u="none" cap="none" strike="noStrike">
                <a:solidFill>
                  <a:srgbClr val="000000"/>
                </a:solidFill>
                <a:latin typeface="Roboto"/>
                <a:ea typeface="Roboto"/>
                <a:cs typeface="Roboto"/>
                <a:sym typeface="Roboto"/>
              </a:rPr>
              <a:t>)</a:t>
            </a:r>
            <a:endParaRPr b="0" i="0" sz="2000" u="none" cap="none" strike="noStrike">
              <a:solidFill>
                <a:srgbClr val="000000"/>
              </a:solidFill>
              <a:latin typeface="Roboto"/>
              <a:ea typeface="Roboto"/>
              <a:cs typeface="Roboto"/>
              <a:sym typeface="Roboto"/>
            </a:endParaRPr>
          </a:p>
        </p:txBody>
      </p:sp>
      <p:pic>
        <p:nvPicPr>
          <p:cNvPr id="389" name="Google Shape;389;p52"/>
          <p:cNvPicPr preferRelativeResize="0"/>
          <p:nvPr/>
        </p:nvPicPr>
        <p:blipFill rotWithShape="1">
          <a:blip r:embed="rId3">
            <a:alphaModFix/>
          </a:blip>
          <a:srcRect b="4720" l="30206" r="42335" t="43863"/>
          <a:stretch/>
        </p:blipFill>
        <p:spPr>
          <a:xfrm>
            <a:off x="514200" y="2066538"/>
            <a:ext cx="1552123" cy="1453049"/>
          </a:xfrm>
          <a:prstGeom prst="rect">
            <a:avLst/>
          </a:prstGeom>
          <a:noFill/>
          <a:ln>
            <a:noFill/>
          </a:ln>
        </p:spPr>
      </p:pic>
      <p:sp>
        <p:nvSpPr>
          <p:cNvPr id="390" name="Google Shape;390;p52"/>
          <p:cNvSpPr txBox="1"/>
          <p:nvPr/>
        </p:nvSpPr>
        <p:spPr>
          <a:xfrm>
            <a:off x="2551525" y="1821644"/>
            <a:ext cx="3643500" cy="439800"/>
          </a:xfrm>
          <a:prstGeom prst="rect">
            <a:avLst/>
          </a:prstGeom>
          <a:noFill/>
          <a:ln>
            <a:noFill/>
          </a:ln>
        </p:spPr>
        <p:txBody>
          <a:bodyPr anchorCtr="0" anchor="t" bIns="45700" lIns="91425" spcFirstLastPara="1" rIns="91425" wrap="square" tIns="45700">
            <a:normAutofit fontScale="55000" lnSpcReduction="20000"/>
          </a:bodyPr>
          <a:lstStyle/>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O </a:t>
            </a:r>
            <a:r>
              <a:rPr b="1" i="0" lang="en-GB" sz="2000" u="none" cap="none" strike="noStrike">
                <a:solidFill>
                  <a:srgbClr val="00A5DF"/>
                </a:solidFill>
                <a:latin typeface="Roboto"/>
                <a:ea typeface="Roboto"/>
                <a:cs typeface="Roboto"/>
                <a:sym typeface="Roboto"/>
              </a:rPr>
              <a:t>Front-end</a:t>
            </a:r>
            <a:r>
              <a:rPr b="0" i="0" lang="en-GB" sz="2000" u="none" cap="none" strike="noStrike">
                <a:solidFill>
                  <a:srgbClr val="00A5DF"/>
                </a:solidFill>
                <a:latin typeface="Roboto"/>
                <a:ea typeface="Roboto"/>
                <a:cs typeface="Roboto"/>
                <a:sym typeface="Roboto"/>
              </a:rPr>
              <a:t> </a:t>
            </a:r>
            <a:r>
              <a:rPr b="0" i="0" lang="en-GB" sz="2000" u="none" cap="none" strike="noStrike">
                <a:solidFill>
                  <a:srgbClr val="000000"/>
                </a:solidFill>
                <a:latin typeface="Roboto"/>
                <a:ea typeface="Roboto"/>
                <a:cs typeface="Roboto"/>
                <a:sym typeface="Roboto"/>
              </a:rPr>
              <a:t>envia o pedido de compra </a:t>
            </a:r>
            <a:endParaRPr b="0" i="0" sz="2000" u="none" cap="none" strike="noStrike">
              <a:solidFill>
                <a:srgbClr val="000000"/>
              </a:solidFill>
              <a:latin typeface="Roboto"/>
              <a:ea typeface="Roboto"/>
              <a:cs typeface="Roboto"/>
              <a:sym typeface="Roboto"/>
            </a:endParaRPr>
          </a:p>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para o </a:t>
            </a:r>
            <a:r>
              <a:rPr b="1" i="0" lang="en-GB" sz="2000" u="none" cap="none" strike="noStrike">
                <a:solidFill>
                  <a:schemeClr val="dk2"/>
                </a:solidFill>
                <a:latin typeface="Roboto"/>
                <a:ea typeface="Roboto"/>
                <a:cs typeface="Roboto"/>
                <a:sym typeface="Roboto"/>
              </a:rPr>
              <a:t>Back-end</a:t>
            </a:r>
            <a:endParaRPr b="1" i="0" sz="2000" u="none" cap="none" strike="noStrike">
              <a:solidFill>
                <a:schemeClr val="dk2"/>
              </a:solidFill>
              <a:latin typeface="Roboto"/>
              <a:ea typeface="Roboto"/>
              <a:cs typeface="Roboto"/>
              <a:sym typeface="Roboto"/>
            </a:endParaRPr>
          </a:p>
        </p:txBody>
      </p:sp>
      <p:sp>
        <p:nvSpPr>
          <p:cNvPr id="391" name="Google Shape;391;p52"/>
          <p:cNvSpPr txBox="1"/>
          <p:nvPr/>
        </p:nvSpPr>
        <p:spPr>
          <a:xfrm>
            <a:off x="2650600" y="3307544"/>
            <a:ext cx="3544500" cy="439800"/>
          </a:xfrm>
          <a:prstGeom prst="rect">
            <a:avLst/>
          </a:prstGeom>
          <a:noFill/>
          <a:ln>
            <a:noFill/>
          </a:ln>
        </p:spPr>
        <p:txBody>
          <a:bodyPr anchorCtr="0" anchor="t" bIns="45700" lIns="91425" spcFirstLastPara="1" rIns="91425" wrap="square" tIns="45700">
            <a:normAutofit fontScale="55000" lnSpcReduction="20000"/>
          </a:bodyPr>
          <a:lstStyle/>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O </a:t>
            </a:r>
            <a:r>
              <a:rPr b="1" i="0" lang="en-GB" sz="2000" u="none" cap="none" strike="noStrike">
                <a:solidFill>
                  <a:schemeClr val="dk2"/>
                </a:solidFill>
                <a:latin typeface="Roboto"/>
                <a:ea typeface="Roboto"/>
                <a:cs typeface="Roboto"/>
                <a:sym typeface="Roboto"/>
              </a:rPr>
              <a:t>Back-end</a:t>
            </a:r>
            <a:r>
              <a:rPr b="0" i="0" lang="en-GB" sz="2000" u="none" cap="none" strike="noStrike">
                <a:solidFill>
                  <a:srgbClr val="000000"/>
                </a:solidFill>
                <a:latin typeface="Roboto"/>
                <a:ea typeface="Roboto"/>
                <a:cs typeface="Roboto"/>
                <a:sym typeface="Roboto"/>
              </a:rPr>
              <a:t> valida a compra do usuário e </a:t>
            </a:r>
            <a:endParaRPr b="0" i="0" sz="2000" u="none" cap="none" strike="noStrike">
              <a:solidFill>
                <a:srgbClr val="000000"/>
              </a:solidFill>
              <a:latin typeface="Roboto"/>
              <a:ea typeface="Roboto"/>
              <a:cs typeface="Roboto"/>
              <a:sym typeface="Roboto"/>
            </a:endParaRPr>
          </a:p>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envia uma resposta para o </a:t>
            </a:r>
            <a:r>
              <a:rPr b="1" i="0" lang="en-GB" sz="2000" u="none" cap="none" strike="noStrike">
                <a:solidFill>
                  <a:srgbClr val="00A5DF"/>
                </a:solidFill>
                <a:latin typeface="Roboto"/>
                <a:ea typeface="Roboto"/>
                <a:cs typeface="Roboto"/>
                <a:sym typeface="Roboto"/>
              </a:rPr>
              <a:t>Front-end</a:t>
            </a:r>
            <a:r>
              <a:rPr b="0" i="0" lang="en-GB"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p:txBody>
      </p:sp>
      <p:pic>
        <p:nvPicPr>
          <p:cNvPr id="392" name="Google Shape;392;p52"/>
          <p:cNvPicPr preferRelativeResize="0"/>
          <p:nvPr/>
        </p:nvPicPr>
        <p:blipFill rotWithShape="1">
          <a:blip r:embed="rId4">
            <a:alphaModFix/>
          </a:blip>
          <a:srcRect b="0" l="0" r="0" t="0"/>
          <a:stretch/>
        </p:blipFill>
        <p:spPr>
          <a:xfrm>
            <a:off x="6501738" y="2032919"/>
            <a:ext cx="1388925" cy="1388925"/>
          </a:xfrm>
          <a:prstGeom prst="rect">
            <a:avLst/>
          </a:prstGeom>
          <a:noFill/>
          <a:ln>
            <a:noFill/>
          </a:ln>
        </p:spPr>
      </p:pic>
      <p:cxnSp>
        <p:nvCxnSpPr>
          <p:cNvPr id="393" name="Google Shape;393;p52"/>
          <p:cNvCxnSpPr/>
          <p:nvPr/>
        </p:nvCxnSpPr>
        <p:spPr>
          <a:xfrm>
            <a:off x="2551525" y="2333931"/>
            <a:ext cx="3610500" cy="0"/>
          </a:xfrm>
          <a:prstGeom prst="straightConnector1">
            <a:avLst/>
          </a:prstGeom>
          <a:noFill/>
          <a:ln cap="flat" cmpd="sng" w="38100">
            <a:solidFill>
              <a:srgbClr val="00A5DF"/>
            </a:solidFill>
            <a:prstDash val="solid"/>
            <a:round/>
            <a:headEnd len="sm" w="sm" type="none"/>
            <a:tailEnd len="med" w="med" type="triangle"/>
          </a:ln>
        </p:spPr>
      </p:cxnSp>
      <p:sp>
        <p:nvSpPr>
          <p:cNvPr id="394" name="Google Shape;394;p52"/>
          <p:cNvSpPr txBox="1"/>
          <p:nvPr/>
        </p:nvSpPr>
        <p:spPr>
          <a:xfrm>
            <a:off x="6623613" y="1396169"/>
            <a:ext cx="1552200" cy="522600"/>
          </a:xfrm>
          <a:prstGeom prst="rect">
            <a:avLst/>
          </a:prstGeom>
          <a:noFill/>
          <a:ln>
            <a:noFill/>
          </a:ln>
        </p:spPr>
        <p:txBody>
          <a:bodyPr anchorCtr="0" anchor="t" bIns="45700" lIns="91425" spcFirstLastPara="1" rIns="91425" wrap="square" tIns="45700">
            <a:normAutofit fontScale="70000" lnSpcReduction="20000"/>
          </a:bodyPr>
          <a:lstStyle/>
          <a:p>
            <a:pPr indent="-266518" lvl="0" marL="342718" marR="0" rtl="0" algn="ctr">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API </a:t>
            </a:r>
            <a:endParaRPr b="0" i="0" sz="2000" u="none" cap="none" strike="noStrike">
              <a:solidFill>
                <a:srgbClr val="000000"/>
              </a:solidFill>
              <a:latin typeface="Roboto"/>
              <a:ea typeface="Roboto"/>
              <a:cs typeface="Roboto"/>
              <a:sym typeface="Roboto"/>
            </a:endParaRPr>
          </a:p>
          <a:p>
            <a:pPr indent="-266518" lvl="0" marL="342718" marR="0" rtl="0" algn="l">
              <a:lnSpc>
                <a:spcPct val="100000"/>
              </a:lnSpc>
              <a:spcBef>
                <a:spcPts val="499"/>
              </a:spcBef>
              <a:spcAft>
                <a:spcPts val="0"/>
              </a:spcAft>
              <a:buClr>
                <a:srgbClr val="3333CC"/>
              </a:buClr>
              <a:buSzPct val="60000"/>
              <a:buFont typeface="Noto Sans Symbols"/>
              <a:buNone/>
            </a:pPr>
            <a:r>
              <a:rPr b="0" i="0" lang="en-GB" sz="2000" u="none" cap="none" strike="noStrike">
                <a:solidFill>
                  <a:srgbClr val="000000"/>
                </a:solidFill>
                <a:latin typeface="Roboto"/>
                <a:ea typeface="Roboto"/>
                <a:cs typeface="Roboto"/>
                <a:sym typeface="Roboto"/>
              </a:rPr>
              <a:t>(</a:t>
            </a:r>
            <a:r>
              <a:rPr b="1" i="0" lang="en-GB" sz="2000" u="none" cap="none" strike="noStrike">
                <a:solidFill>
                  <a:schemeClr val="dk2"/>
                </a:solidFill>
                <a:latin typeface="Roboto"/>
                <a:ea typeface="Roboto"/>
                <a:cs typeface="Roboto"/>
                <a:sym typeface="Roboto"/>
              </a:rPr>
              <a:t>Back-end</a:t>
            </a:r>
            <a:r>
              <a:rPr b="0" i="0" lang="en-GB" sz="2000" u="none" cap="none" strike="noStrike">
                <a:solidFill>
                  <a:srgbClr val="000000"/>
                </a:solidFill>
                <a:latin typeface="Roboto"/>
                <a:ea typeface="Roboto"/>
                <a:cs typeface="Roboto"/>
                <a:sym typeface="Roboto"/>
              </a:rPr>
              <a:t>)</a:t>
            </a:r>
            <a:endParaRPr b="0" i="0" sz="2000" u="none" cap="none" strike="noStrike">
              <a:solidFill>
                <a:srgbClr val="000000"/>
              </a:solidFill>
              <a:latin typeface="Roboto"/>
              <a:ea typeface="Roboto"/>
              <a:cs typeface="Roboto"/>
              <a:sym typeface="Roboto"/>
            </a:endParaRPr>
          </a:p>
        </p:txBody>
      </p:sp>
      <p:cxnSp>
        <p:nvCxnSpPr>
          <p:cNvPr id="395" name="Google Shape;395;p52"/>
          <p:cNvCxnSpPr/>
          <p:nvPr/>
        </p:nvCxnSpPr>
        <p:spPr>
          <a:xfrm rot="10800000">
            <a:off x="2595650" y="3141756"/>
            <a:ext cx="3544500" cy="16500"/>
          </a:xfrm>
          <a:prstGeom prst="straightConnector1">
            <a:avLst/>
          </a:prstGeom>
          <a:noFill/>
          <a:ln cap="flat" cmpd="sng" w="38100">
            <a:solidFill>
              <a:schemeClr val="dk2"/>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01" name="Google Shape;401;p53"/>
          <p:cNvPicPr preferRelativeResize="0"/>
          <p:nvPr/>
        </p:nvPicPr>
        <p:blipFill rotWithShape="1">
          <a:blip r:embed="rId3">
            <a:alphaModFix/>
          </a:blip>
          <a:srcRect b="1019" l="3441" r="7391" t="0"/>
          <a:stretch/>
        </p:blipFill>
        <p:spPr>
          <a:xfrm>
            <a:off x="1305088" y="259850"/>
            <a:ext cx="6533825" cy="4623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HTML</a:t>
            </a:r>
            <a:endParaRPr/>
          </a:p>
        </p:txBody>
      </p:sp>
      <p:sp>
        <p:nvSpPr>
          <p:cNvPr id="407" name="Google Shape;407;p5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08" name="Google Shape;408;p54"/>
          <p:cNvSpPr txBox="1"/>
          <p:nvPr>
            <p:ph idx="1" type="body"/>
          </p:nvPr>
        </p:nvSpPr>
        <p:spPr>
          <a:xfrm>
            <a:off x="126650" y="794650"/>
            <a:ext cx="7646100" cy="41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500"/>
              <a:t>O HTML é a </a:t>
            </a:r>
            <a:r>
              <a:rPr b="1" lang="en-GB" sz="1500"/>
              <a:t>linguagem de marcação de hipertexto</a:t>
            </a:r>
            <a:r>
              <a:rPr lang="en-GB" sz="1500"/>
              <a:t>, que é utilizada para produzir textos (documentos) que são interpretados pelos navegadores.</a:t>
            </a:r>
            <a:endParaRPr sz="1500"/>
          </a:p>
          <a:p>
            <a:pPr indent="0" lvl="0" marL="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O HTML é uma combinação de textos com códigos especiais (tags ou etiquetas)</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As tags possibilitam definir a </a:t>
            </a:r>
            <a:r>
              <a:rPr b="1" lang="en-GB" sz="1500"/>
              <a:t>estrutura</a:t>
            </a:r>
            <a:r>
              <a:rPr lang="en-GB" sz="1500"/>
              <a:t> das informações do documento que serão exibidas para o usuário, como títulos, parágrafos, imagens, listas, vídeos, etc.</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As tags são declaradas entre parênteses angulares (‘&lt;’ e ‘&gt;’), e a maioria das tags tem sua correspondente de fechamento (que terá uma barra comum: &lt;/nomedatag&gt;)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99" name="Google Shape;99;p19"/>
          <p:cNvPicPr preferRelativeResize="0"/>
          <p:nvPr/>
        </p:nvPicPr>
        <p:blipFill rotWithShape="1">
          <a:blip r:embed="rId3">
            <a:alphaModFix/>
          </a:blip>
          <a:srcRect b="0" l="0" r="0" t="0"/>
          <a:stretch/>
        </p:blipFill>
        <p:spPr>
          <a:xfrm>
            <a:off x="4481156" y="731850"/>
            <a:ext cx="3926492" cy="4259251"/>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163763" y="1328375"/>
            <a:ext cx="4244474" cy="2829649"/>
          </a:xfrm>
          <a:prstGeom prst="rect">
            <a:avLst/>
          </a:prstGeom>
          <a:noFill/>
          <a:ln>
            <a:noFill/>
          </a:ln>
        </p:spPr>
      </p:pic>
      <p:sp>
        <p:nvSpPr>
          <p:cNvPr id="101" name="Google Shape;101;p19"/>
          <p:cNvSpPr txBox="1"/>
          <p:nvPr/>
        </p:nvSpPr>
        <p:spPr>
          <a:xfrm>
            <a:off x="3092150" y="2218450"/>
            <a:ext cx="11625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5A5A59"/>
                </a:solidFill>
                <a:latin typeface="Roboto"/>
                <a:ea typeface="Roboto"/>
                <a:cs typeface="Roboto"/>
                <a:sym typeface="Roboto"/>
              </a:rPr>
              <a:t>Faz tudo… </a:t>
            </a:r>
            <a:endParaRPr b="0" i="0" sz="1200" u="none" cap="none" strike="noStrike">
              <a:solidFill>
                <a:srgbClr val="5A5A5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Estrutura de uma tag HTML</a:t>
            </a:r>
            <a:endParaRPr/>
          </a:p>
        </p:txBody>
      </p:sp>
      <p:sp>
        <p:nvSpPr>
          <p:cNvPr id="414" name="Google Shape;414;p5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15" name="Google Shape;415;p55"/>
          <p:cNvPicPr preferRelativeResize="0"/>
          <p:nvPr/>
        </p:nvPicPr>
        <p:blipFill rotWithShape="1">
          <a:blip r:embed="rId3">
            <a:alphaModFix/>
          </a:blip>
          <a:srcRect b="0" l="0" r="0" t="0"/>
          <a:stretch/>
        </p:blipFill>
        <p:spPr>
          <a:xfrm>
            <a:off x="39075" y="1297375"/>
            <a:ext cx="8839200" cy="2842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Tags básicas do HTML</a:t>
            </a:r>
            <a:endParaRPr/>
          </a:p>
        </p:txBody>
      </p:sp>
      <p:sp>
        <p:nvSpPr>
          <p:cNvPr id="421" name="Google Shape;421;p5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22" name="Google Shape;422;p56"/>
          <p:cNvPicPr preferRelativeResize="0"/>
          <p:nvPr/>
        </p:nvPicPr>
        <p:blipFill rotWithShape="1">
          <a:blip r:embed="rId3">
            <a:alphaModFix/>
          </a:blip>
          <a:srcRect b="0" l="0" r="0" t="0"/>
          <a:stretch/>
        </p:blipFill>
        <p:spPr>
          <a:xfrm>
            <a:off x="106125" y="811362"/>
            <a:ext cx="8747325" cy="3693488"/>
          </a:xfrm>
          <a:prstGeom prst="rect">
            <a:avLst/>
          </a:prstGeom>
          <a:noFill/>
          <a:ln>
            <a:noFill/>
          </a:ln>
        </p:spPr>
      </p:pic>
      <p:sp>
        <p:nvSpPr>
          <p:cNvPr id="423" name="Google Shape;423;p56"/>
          <p:cNvSpPr txBox="1"/>
          <p:nvPr/>
        </p:nvSpPr>
        <p:spPr>
          <a:xfrm>
            <a:off x="106125" y="4743875"/>
            <a:ext cx="6443400" cy="31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99"/>
              </a:spcBef>
              <a:spcAft>
                <a:spcPts val="0"/>
              </a:spcAft>
              <a:buClr>
                <a:srgbClr val="000000"/>
              </a:buClr>
              <a:buSzPts val="1200"/>
              <a:buFont typeface="Arial"/>
              <a:buNone/>
            </a:pPr>
            <a:r>
              <a:rPr b="0" i="0" lang="en-GB" sz="1100" u="none" cap="none" strike="noStrike">
                <a:solidFill>
                  <a:srgbClr val="000000"/>
                </a:solidFill>
                <a:latin typeface="Roboto"/>
                <a:ea typeface="Roboto"/>
                <a:cs typeface="Roboto"/>
                <a:sym typeface="Roboto"/>
              </a:rPr>
              <a:t>Para demais </a:t>
            </a:r>
            <a:r>
              <a:rPr b="0" i="1" lang="en-GB" sz="1100" u="none" cap="none" strike="noStrike">
                <a:solidFill>
                  <a:srgbClr val="000000"/>
                </a:solidFill>
                <a:latin typeface="Roboto"/>
                <a:ea typeface="Roboto"/>
                <a:cs typeface="Roboto"/>
                <a:sym typeface="Roboto"/>
              </a:rPr>
              <a:t>tags</a:t>
            </a:r>
            <a:r>
              <a:rPr b="0" i="0" lang="en-GB" sz="1100" u="none" cap="none" strike="noStrike">
                <a:solidFill>
                  <a:srgbClr val="000000"/>
                </a:solidFill>
                <a:latin typeface="Roboto"/>
                <a:ea typeface="Roboto"/>
                <a:cs typeface="Roboto"/>
                <a:sym typeface="Roboto"/>
              </a:rPr>
              <a:t>, consultar em: </a:t>
            </a:r>
            <a:r>
              <a:rPr b="0" i="0" lang="en-GB" sz="1100" u="sng" cap="none" strike="noStrike">
                <a:solidFill>
                  <a:srgbClr val="000000"/>
                </a:solidFill>
                <a:latin typeface="Roboto"/>
                <a:ea typeface="Roboto"/>
                <a:cs typeface="Roboto"/>
                <a:sym typeface="Roboto"/>
                <a:hlinkClick r:id="rId4">
                  <a:extLst>
                    <a:ext uri="{A12FA001-AC4F-418D-AE19-62706E023703}">
                      <ahyp:hlinkClr val="tx"/>
                    </a:ext>
                  </a:extLst>
                </a:hlinkClick>
              </a:rPr>
              <a:t>https://www.w3schools.com/html/</a:t>
            </a:r>
            <a:r>
              <a:rPr b="0" i="0" lang="en-GB" sz="1100" u="none" cap="none" strike="noStrike">
                <a:solidFill>
                  <a:srgbClr val="000000"/>
                </a:solidFill>
                <a:latin typeface="Roboto"/>
                <a:ea typeface="Roboto"/>
                <a:cs typeface="Roboto"/>
                <a:sym typeface="Roboto"/>
              </a:rPr>
              <a:t> </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Atributos comuns de tags HTML</a:t>
            </a:r>
            <a:endParaRPr/>
          </a:p>
        </p:txBody>
      </p:sp>
      <p:sp>
        <p:nvSpPr>
          <p:cNvPr id="429" name="Google Shape;429;p5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30" name="Google Shape;430;p57"/>
          <p:cNvPicPr preferRelativeResize="0"/>
          <p:nvPr/>
        </p:nvPicPr>
        <p:blipFill rotWithShape="1">
          <a:blip r:embed="rId3">
            <a:alphaModFix/>
          </a:blip>
          <a:srcRect b="0" l="0" r="0" t="0"/>
          <a:stretch/>
        </p:blipFill>
        <p:spPr>
          <a:xfrm>
            <a:off x="36825" y="1102250"/>
            <a:ext cx="8839199" cy="34190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Estrutura de um documento HTML</a:t>
            </a:r>
            <a:endParaRPr/>
          </a:p>
        </p:txBody>
      </p:sp>
      <p:sp>
        <p:nvSpPr>
          <p:cNvPr id="436" name="Google Shape;436;p5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37" name="Google Shape;437;p58"/>
          <p:cNvPicPr preferRelativeResize="0"/>
          <p:nvPr/>
        </p:nvPicPr>
        <p:blipFill rotWithShape="1">
          <a:blip r:embed="rId3">
            <a:alphaModFix/>
          </a:blip>
          <a:srcRect b="0" l="0" r="4915" t="0"/>
          <a:stretch/>
        </p:blipFill>
        <p:spPr>
          <a:xfrm>
            <a:off x="76200" y="793700"/>
            <a:ext cx="8404374" cy="400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Estrutura de um documento HTML</a:t>
            </a:r>
            <a:endParaRPr/>
          </a:p>
        </p:txBody>
      </p:sp>
      <p:sp>
        <p:nvSpPr>
          <p:cNvPr id="443" name="Google Shape;443;p5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44" name="Google Shape;444;p59"/>
          <p:cNvPicPr preferRelativeResize="0"/>
          <p:nvPr/>
        </p:nvPicPr>
        <p:blipFill rotWithShape="1">
          <a:blip r:embed="rId3">
            <a:alphaModFix/>
          </a:blip>
          <a:srcRect b="0" l="0" r="5347" t="0"/>
          <a:stretch/>
        </p:blipFill>
        <p:spPr>
          <a:xfrm>
            <a:off x="76200" y="793700"/>
            <a:ext cx="8366626" cy="4000400"/>
          </a:xfrm>
          <a:prstGeom prst="rect">
            <a:avLst/>
          </a:prstGeom>
          <a:noFill/>
          <a:ln>
            <a:noFill/>
          </a:ln>
        </p:spPr>
      </p:pic>
      <p:pic>
        <p:nvPicPr>
          <p:cNvPr id="445" name="Google Shape;445;p59"/>
          <p:cNvPicPr preferRelativeResize="0"/>
          <p:nvPr/>
        </p:nvPicPr>
        <p:blipFill rotWithShape="1">
          <a:blip r:embed="rId4">
            <a:alphaModFix/>
          </a:blip>
          <a:srcRect b="0" l="0" r="0" t="7381"/>
          <a:stretch/>
        </p:blipFill>
        <p:spPr>
          <a:xfrm>
            <a:off x="3607911" y="802350"/>
            <a:ext cx="3876813" cy="3991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Tags semânticas do HTML</a:t>
            </a:r>
            <a:endParaRPr/>
          </a:p>
        </p:txBody>
      </p:sp>
      <p:sp>
        <p:nvSpPr>
          <p:cNvPr id="451" name="Google Shape;451;p6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52" name="Google Shape;452;p60"/>
          <p:cNvSpPr txBox="1"/>
          <p:nvPr/>
        </p:nvSpPr>
        <p:spPr>
          <a:xfrm>
            <a:off x="189225" y="4680900"/>
            <a:ext cx="6443400" cy="31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99"/>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Para demais </a:t>
            </a:r>
            <a:r>
              <a:rPr b="0" i="1" lang="en-GB" sz="1200" u="none" cap="none" strike="noStrike">
                <a:solidFill>
                  <a:srgbClr val="000000"/>
                </a:solidFill>
                <a:latin typeface="Roboto"/>
                <a:ea typeface="Roboto"/>
                <a:cs typeface="Roboto"/>
                <a:sym typeface="Roboto"/>
              </a:rPr>
              <a:t>tags</a:t>
            </a:r>
            <a:r>
              <a:rPr b="0" i="0" lang="en-GB" sz="1200" u="none" cap="none" strike="noStrike">
                <a:solidFill>
                  <a:srgbClr val="000000"/>
                </a:solidFill>
                <a:latin typeface="Roboto"/>
                <a:ea typeface="Roboto"/>
                <a:cs typeface="Roboto"/>
                <a:sym typeface="Roboto"/>
              </a:rPr>
              <a:t>, consultar em: </a:t>
            </a:r>
            <a:r>
              <a:rPr b="0" i="0" lang="en-GB" sz="1200" u="sng" cap="none" strike="noStrike">
                <a:solidFill>
                  <a:srgbClr val="000000"/>
                </a:solidFill>
                <a:latin typeface="Roboto"/>
                <a:ea typeface="Roboto"/>
                <a:cs typeface="Roboto"/>
                <a:sym typeface="Roboto"/>
                <a:hlinkClick r:id="rId3">
                  <a:extLst>
                    <a:ext uri="{A12FA001-AC4F-418D-AE19-62706E023703}">
                      <ahyp:hlinkClr val="tx"/>
                    </a:ext>
                  </a:extLst>
                </a:hlinkClick>
              </a:rPr>
              <a:t>https://www.w3schools.com/html/</a:t>
            </a:r>
            <a:r>
              <a:rPr b="0" i="0" lang="en-GB" sz="1200" u="none" cap="none" strike="noStrike">
                <a:solidFill>
                  <a:srgbClr val="000000"/>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p:txBody>
      </p:sp>
      <p:pic>
        <p:nvPicPr>
          <p:cNvPr id="453" name="Google Shape;453;p60"/>
          <p:cNvPicPr preferRelativeResize="0"/>
          <p:nvPr/>
        </p:nvPicPr>
        <p:blipFill rotWithShape="1">
          <a:blip r:embed="rId4">
            <a:alphaModFix/>
          </a:blip>
          <a:srcRect b="0" l="0" r="0" t="0"/>
          <a:stretch/>
        </p:blipFill>
        <p:spPr>
          <a:xfrm>
            <a:off x="189225" y="805000"/>
            <a:ext cx="8642601" cy="3380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Tags semânticas do HTML</a:t>
            </a:r>
            <a:endParaRPr/>
          </a:p>
        </p:txBody>
      </p:sp>
      <p:sp>
        <p:nvSpPr>
          <p:cNvPr id="459" name="Google Shape;459;p6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60" name="Google Shape;460;p61"/>
          <p:cNvPicPr preferRelativeResize="0"/>
          <p:nvPr/>
        </p:nvPicPr>
        <p:blipFill rotWithShape="1">
          <a:blip r:embed="rId3">
            <a:alphaModFix/>
          </a:blip>
          <a:srcRect b="0" l="0" r="0" t="0"/>
          <a:stretch/>
        </p:blipFill>
        <p:spPr>
          <a:xfrm>
            <a:off x="1183975" y="960450"/>
            <a:ext cx="5681401" cy="3559521"/>
          </a:xfrm>
          <a:prstGeom prst="rect">
            <a:avLst/>
          </a:prstGeom>
          <a:noFill/>
          <a:ln>
            <a:noFill/>
          </a:ln>
        </p:spPr>
      </p:pic>
      <p:sp>
        <p:nvSpPr>
          <p:cNvPr id="461" name="Google Shape;461;p61"/>
          <p:cNvSpPr txBox="1"/>
          <p:nvPr/>
        </p:nvSpPr>
        <p:spPr>
          <a:xfrm>
            <a:off x="0" y="4805025"/>
            <a:ext cx="6443400" cy="31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99"/>
              </a:spcBef>
              <a:spcAft>
                <a:spcPts val="0"/>
              </a:spcAft>
              <a:buClr>
                <a:srgbClr val="000000"/>
              </a:buClr>
              <a:buSzPts val="1000"/>
              <a:buFont typeface="Arial"/>
              <a:buNone/>
            </a:pPr>
            <a:r>
              <a:rPr b="0" i="0" lang="en-GB" sz="1000" u="none" cap="none" strike="noStrike">
                <a:solidFill>
                  <a:srgbClr val="000000"/>
                </a:solidFill>
                <a:latin typeface="Roboto"/>
                <a:ea typeface="Roboto"/>
                <a:cs typeface="Roboto"/>
                <a:sym typeface="Roboto"/>
              </a:rPr>
              <a:t>Fonte: https://medium.com/codex/what-is-semantic-markup-and-why-you-should-use-it-44777543c29c</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CSS</a:t>
            </a:r>
            <a:endParaRPr/>
          </a:p>
        </p:txBody>
      </p:sp>
      <p:sp>
        <p:nvSpPr>
          <p:cNvPr id="467" name="Google Shape;467;p6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68" name="Google Shape;468;p62"/>
          <p:cNvSpPr txBox="1"/>
          <p:nvPr>
            <p:ph idx="1" type="body"/>
          </p:nvPr>
        </p:nvSpPr>
        <p:spPr>
          <a:xfrm>
            <a:off x="126650" y="794650"/>
            <a:ext cx="7646100" cy="41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500"/>
              <a:t>O CSS é aplicado para definir como os elementos HTML devem ser apresentados em uma página da Web em termos de </a:t>
            </a:r>
            <a:r>
              <a:rPr b="1" lang="en-GB" sz="1500"/>
              <a:t>design </a:t>
            </a:r>
            <a:r>
              <a:rPr lang="en-GB" sz="1500"/>
              <a:t>e</a:t>
            </a:r>
            <a:r>
              <a:rPr b="1" lang="en-GB" sz="1500"/>
              <a:t> layout</a:t>
            </a:r>
            <a:endParaRPr b="1" sz="1500"/>
          </a:p>
          <a:p>
            <a:pPr indent="0" lvl="0" marL="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De uma forma geral, o CSS é uma </a:t>
            </a:r>
            <a:r>
              <a:rPr b="1" lang="en-GB" sz="1500"/>
              <a:t>coleção de regras</a:t>
            </a:r>
            <a:r>
              <a:rPr lang="en-GB" sz="1500"/>
              <a:t>, onde cada regra é aplicada para uma tag específica ou elemento do HTML</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Cada regra possibilita adicionar estilos (</a:t>
            </a:r>
            <a:r>
              <a:rPr i="1" lang="en-GB" sz="1500"/>
              <a:t>cores, margens, alturas, larguras, imagens de fundo, posicionamentos</a:t>
            </a:r>
            <a:r>
              <a:rPr lang="en-GB" sz="1500"/>
              <a:t> e muito mais)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Regras CSS </a:t>
            </a:r>
            <a:endParaRPr/>
          </a:p>
        </p:txBody>
      </p:sp>
      <p:sp>
        <p:nvSpPr>
          <p:cNvPr id="474" name="Google Shape;474;p6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75" name="Google Shape;475;p63"/>
          <p:cNvSpPr txBox="1"/>
          <p:nvPr>
            <p:ph idx="1" type="body"/>
          </p:nvPr>
        </p:nvSpPr>
        <p:spPr>
          <a:xfrm>
            <a:off x="126650" y="794650"/>
            <a:ext cx="7646100" cy="19485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Uma regra CSS é composta por duas partes: o </a:t>
            </a:r>
            <a:r>
              <a:rPr lang="en-GB" sz="1500">
                <a:solidFill>
                  <a:srgbClr val="C00000"/>
                </a:solidFill>
              </a:rPr>
              <a:t>seletor</a:t>
            </a:r>
            <a:r>
              <a:rPr lang="en-GB" sz="1500"/>
              <a:t> e a </a:t>
            </a:r>
            <a:r>
              <a:rPr lang="en-GB" sz="1500">
                <a:solidFill>
                  <a:srgbClr val="FBBB21"/>
                </a:solidFill>
              </a:rPr>
              <a:t>declaração</a:t>
            </a:r>
            <a:r>
              <a:rPr lang="en-GB" sz="1500"/>
              <a:t>.</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Um seletor é uma definição de quais elementos HTML serão estilizados pelo CSS. A declaração é composta de propriedade (o estilo será alterado) e </a:t>
            </a:r>
            <a:r>
              <a:rPr lang="en-GB" sz="1500">
                <a:solidFill>
                  <a:srgbClr val="287BC2"/>
                </a:solidFill>
              </a:rPr>
              <a:t>valor</a:t>
            </a:r>
            <a:r>
              <a:rPr lang="en-GB" sz="1500"/>
              <a:t> (o parâmetro):</a:t>
            </a:r>
            <a:endParaRPr/>
          </a:p>
        </p:txBody>
      </p:sp>
      <p:pic>
        <p:nvPicPr>
          <p:cNvPr id="476" name="Google Shape;476;p63"/>
          <p:cNvPicPr preferRelativeResize="0"/>
          <p:nvPr/>
        </p:nvPicPr>
        <p:blipFill rotWithShape="1">
          <a:blip r:embed="rId3">
            <a:alphaModFix/>
          </a:blip>
          <a:srcRect b="0" l="0" r="0" t="0"/>
          <a:stretch/>
        </p:blipFill>
        <p:spPr>
          <a:xfrm>
            <a:off x="1770800" y="2779300"/>
            <a:ext cx="4752975" cy="200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Algumas propriedades do CSS </a:t>
            </a:r>
            <a:endParaRPr/>
          </a:p>
        </p:txBody>
      </p:sp>
      <p:sp>
        <p:nvSpPr>
          <p:cNvPr id="482" name="Google Shape;482;p6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483" name="Google Shape;483;p64"/>
          <p:cNvPicPr preferRelativeResize="0"/>
          <p:nvPr/>
        </p:nvPicPr>
        <p:blipFill rotWithShape="1">
          <a:blip r:embed="rId3">
            <a:alphaModFix/>
          </a:blip>
          <a:srcRect b="0" l="0" r="0" t="0"/>
          <a:stretch/>
        </p:blipFill>
        <p:spPr>
          <a:xfrm>
            <a:off x="145300" y="708900"/>
            <a:ext cx="8718574" cy="3893099"/>
          </a:xfrm>
          <a:prstGeom prst="rect">
            <a:avLst/>
          </a:prstGeom>
          <a:noFill/>
          <a:ln>
            <a:noFill/>
          </a:ln>
        </p:spPr>
      </p:pic>
      <p:sp>
        <p:nvSpPr>
          <p:cNvPr id="484" name="Google Shape;484;p64"/>
          <p:cNvSpPr txBox="1"/>
          <p:nvPr/>
        </p:nvSpPr>
        <p:spPr>
          <a:xfrm>
            <a:off x="69100" y="4821450"/>
            <a:ext cx="6443400" cy="31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99"/>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Para demais </a:t>
            </a:r>
            <a:r>
              <a:rPr b="0" i="1" lang="en-GB" sz="1200" u="none" cap="none" strike="noStrike">
                <a:solidFill>
                  <a:srgbClr val="000000"/>
                </a:solidFill>
                <a:latin typeface="Roboto"/>
                <a:ea typeface="Roboto"/>
                <a:cs typeface="Roboto"/>
                <a:sym typeface="Roboto"/>
              </a:rPr>
              <a:t>tags</a:t>
            </a:r>
            <a:r>
              <a:rPr b="0" i="0" lang="en-GB" sz="1200" u="none" cap="none" strike="noStrike">
                <a:solidFill>
                  <a:srgbClr val="000000"/>
                </a:solidFill>
                <a:latin typeface="Roboto"/>
                <a:ea typeface="Roboto"/>
                <a:cs typeface="Roboto"/>
                <a:sym typeface="Roboto"/>
              </a:rPr>
              <a:t>, consultar em: https://www.w3schools.com/css/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189229" y="136200"/>
            <a:ext cx="5321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sz="2520"/>
              <a:t>Metas e objetivos de aprendizagem</a:t>
            </a:r>
            <a:endParaRPr sz="2520"/>
          </a:p>
        </p:txBody>
      </p:sp>
      <p:sp>
        <p:nvSpPr>
          <p:cNvPr id="107" name="Google Shape;107;p20"/>
          <p:cNvSpPr txBox="1"/>
          <p:nvPr>
            <p:ph idx="1" type="body"/>
          </p:nvPr>
        </p:nvSpPr>
        <p:spPr>
          <a:xfrm>
            <a:off x="202850" y="832950"/>
            <a:ext cx="5185500" cy="4032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700"/>
              <a:t>Este bootcamp foi estruturado para fornecer os fundamentos necessários para iniciar o desenvolvimento de aplicações web. Ao final deste bootcamp, seremos capazes de:</a:t>
            </a:r>
            <a:endParaRPr sz="1700"/>
          </a:p>
          <a:p>
            <a:pPr indent="0" lvl="0" marL="0" rtl="0" algn="l">
              <a:lnSpc>
                <a:spcPct val="115000"/>
              </a:lnSpc>
              <a:spcBef>
                <a:spcPts val="1200"/>
              </a:spcBef>
              <a:spcAft>
                <a:spcPts val="0"/>
              </a:spcAft>
              <a:buSzPts val="1800"/>
              <a:buNone/>
            </a:pPr>
            <a:r>
              <a:t/>
            </a:r>
            <a:endParaRPr sz="1700"/>
          </a:p>
          <a:p>
            <a:pPr indent="-292100" lvl="0" marL="457200" rtl="0" algn="l">
              <a:lnSpc>
                <a:spcPct val="115000"/>
              </a:lnSpc>
              <a:spcBef>
                <a:spcPts val="1200"/>
              </a:spcBef>
              <a:spcAft>
                <a:spcPts val="0"/>
              </a:spcAft>
              <a:buSzPts val="1000"/>
              <a:buChar char="●"/>
            </a:pPr>
            <a:r>
              <a:rPr lang="en-GB" sz="1700"/>
              <a:t>Possuir visão geral dos principais conceitos do desenvolvimento de um produto web</a:t>
            </a:r>
            <a:endParaRPr sz="1700"/>
          </a:p>
          <a:p>
            <a:pPr indent="0" lvl="0" marL="457200" rtl="0" algn="l">
              <a:lnSpc>
                <a:spcPct val="115000"/>
              </a:lnSpc>
              <a:spcBef>
                <a:spcPts val="1200"/>
              </a:spcBef>
              <a:spcAft>
                <a:spcPts val="0"/>
              </a:spcAft>
              <a:buSzPts val="1800"/>
              <a:buNone/>
            </a:pPr>
            <a:r>
              <a:t/>
            </a:r>
            <a:endParaRPr sz="1700"/>
          </a:p>
          <a:p>
            <a:pPr indent="-292100" lvl="0" marL="457200" rtl="0" algn="l">
              <a:lnSpc>
                <a:spcPct val="115000"/>
              </a:lnSpc>
              <a:spcBef>
                <a:spcPts val="0"/>
              </a:spcBef>
              <a:spcAft>
                <a:spcPts val="0"/>
              </a:spcAft>
              <a:buSzPts val="1000"/>
              <a:buChar char="●"/>
            </a:pPr>
            <a:r>
              <a:rPr lang="en-GB" sz="1700"/>
              <a:t>Desenvolver experiência prática na construção de uma aplicação web simples</a:t>
            </a:r>
            <a:endParaRPr sz="1300"/>
          </a:p>
        </p:txBody>
      </p:sp>
      <p:pic>
        <p:nvPicPr>
          <p:cNvPr id="108" name="Google Shape;108;p20"/>
          <p:cNvPicPr preferRelativeResize="0"/>
          <p:nvPr/>
        </p:nvPicPr>
        <p:blipFill rotWithShape="1">
          <a:blip r:embed="rId3">
            <a:alphaModFix amt="70000"/>
          </a:blip>
          <a:srcRect b="0" l="0" r="0" t="0"/>
          <a:stretch/>
        </p:blipFill>
        <p:spPr>
          <a:xfrm>
            <a:off x="5510343" y="-2"/>
            <a:ext cx="3428160" cy="5143501"/>
          </a:xfrm>
          <a:prstGeom prst="rect">
            <a:avLst/>
          </a:prstGeom>
          <a:noFill/>
          <a:ln>
            <a:noFill/>
          </a:ln>
        </p:spPr>
      </p:pic>
      <p:sp>
        <p:nvSpPr>
          <p:cNvPr id="109" name="Google Shape;109;p2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solidFill>
                  <a:schemeClr val="dk1"/>
                </a:solidFill>
                <a:highlight>
                  <a:schemeClr val="lt1"/>
                </a:highlight>
              </a:rPr>
              <a:t>‹#›</a:t>
            </a:fld>
            <a:endParaRPr>
              <a:solidFill>
                <a:schemeClr val="dk1"/>
              </a:solidFill>
              <a:highlight>
                <a:schemeClr val="lt1"/>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Criando uma regra CSS </a:t>
            </a:r>
            <a:endParaRPr/>
          </a:p>
        </p:txBody>
      </p:sp>
      <p:sp>
        <p:nvSpPr>
          <p:cNvPr id="490" name="Google Shape;490;p6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91" name="Google Shape;491;p65"/>
          <p:cNvSpPr txBox="1"/>
          <p:nvPr/>
        </p:nvSpPr>
        <p:spPr>
          <a:xfrm>
            <a:off x="69100" y="4821450"/>
            <a:ext cx="6443400" cy="31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99"/>
              </a:spcBef>
              <a:spcAft>
                <a:spcPts val="0"/>
              </a:spcAft>
              <a:buClr>
                <a:srgbClr val="000000"/>
              </a:buClr>
              <a:buSzPts val="1200"/>
              <a:buFont typeface="Arial"/>
              <a:buNone/>
            </a:pPr>
            <a:r>
              <a:rPr b="0" i="0" lang="en-GB" sz="1200" u="none" cap="none" strike="noStrike">
                <a:solidFill>
                  <a:srgbClr val="000000"/>
                </a:solidFill>
                <a:latin typeface="Roboto"/>
                <a:ea typeface="Roboto"/>
                <a:cs typeface="Roboto"/>
                <a:sym typeface="Roboto"/>
              </a:rPr>
              <a:t>Para demais </a:t>
            </a:r>
            <a:r>
              <a:rPr b="0" i="1" lang="en-GB" sz="1200" u="none" cap="none" strike="noStrike">
                <a:solidFill>
                  <a:srgbClr val="000000"/>
                </a:solidFill>
                <a:latin typeface="Roboto"/>
                <a:ea typeface="Roboto"/>
                <a:cs typeface="Roboto"/>
                <a:sym typeface="Roboto"/>
              </a:rPr>
              <a:t>tags</a:t>
            </a:r>
            <a:r>
              <a:rPr b="0" i="0" lang="en-GB" sz="1200" u="none" cap="none" strike="noStrike">
                <a:solidFill>
                  <a:srgbClr val="000000"/>
                </a:solidFill>
                <a:latin typeface="Roboto"/>
                <a:ea typeface="Roboto"/>
                <a:cs typeface="Roboto"/>
                <a:sym typeface="Roboto"/>
              </a:rPr>
              <a:t>, consultar em: https://www.w3schools.com/css/ </a:t>
            </a:r>
            <a:endParaRPr b="0" i="0" sz="1200" u="none" cap="none" strike="noStrike">
              <a:solidFill>
                <a:srgbClr val="000000"/>
              </a:solidFill>
              <a:latin typeface="Roboto"/>
              <a:ea typeface="Roboto"/>
              <a:cs typeface="Roboto"/>
              <a:sym typeface="Roboto"/>
            </a:endParaRPr>
          </a:p>
        </p:txBody>
      </p:sp>
      <p:pic>
        <p:nvPicPr>
          <p:cNvPr id="492" name="Google Shape;492;p65"/>
          <p:cNvPicPr preferRelativeResize="0"/>
          <p:nvPr/>
        </p:nvPicPr>
        <p:blipFill rotWithShape="1">
          <a:blip r:embed="rId3">
            <a:alphaModFix/>
          </a:blip>
          <a:srcRect b="0" l="0" r="0" t="0"/>
          <a:stretch/>
        </p:blipFill>
        <p:spPr>
          <a:xfrm>
            <a:off x="583050" y="1021600"/>
            <a:ext cx="6948226" cy="302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6"/>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Arial"/>
              <a:buNone/>
            </a:pPr>
            <a:r>
              <a:rPr lang="en-GB"/>
              <a:t>Front-end &gt; Seletores do CSS </a:t>
            </a:r>
            <a:endParaRPr/>
          </a:p>
          <a:p>
            <a:pPr indent="0" lvl="0" marL="0" rtl="0" algn="l">
              <a:lnSpc>
                <a:spcPct val="100000"/>
              </a:lnSpc>
              <a:spcBef>
                <a:spcPts val="0"/>
              </a:spcBef>
              <a:spcAft>
                <a:spcPts val="0"/>
              </a:spcAft>
              <a:buSzPct val="111111"/>
              <a:buNone/>
            </a:pPr>
            <a:r>
              <a:t/>
            </a:r>
            <a:endParaRPr/>
          </a:p>
        </p:txBody>
      </p:sp>
      <p:sp>
        <p:nvSpPr>
          <p:cNvPr id="498" name="Google Shape;498;p6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499" name="Google Shape;499;p66"/>
          <p:cNvSpPr txBox="1"/>
          <p:nvPr>
            <p:ph idx="1" type="body"/>
          </p:nvPr>
        </p:nvSpPr>
        <p:spPr>
          <a:xfrm>
            <a:off x="126650" y="794650"/>
            <a:ext cx="7646100" cy="41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500"/>
              <a:t>Em cada regra podemos selecionar um ou mais elementos que receberão as propriedades definidas. Para isso, existem </a:t>
            </a:r>
            <a:r>
              <a:rPr b="1" lang="en-GB" sz="1500"/>
              <a:t>diferentes tipos de seletores</a:t>
            </a:r>
            <a:r>
              <a:rPr lang="en-GB" sz="1500"/>
              <a:t>, os principais são:</a:t>
            </a:r>
            <a:endParaRPr sz="1500"/>
          </a:p>
          <a:p>
            <a:pPr indent="-285750" lvl="0" marL="457200" rtl="0" algn="l">
              <a:lnSpc>
                <a:spcPct val="115000"/>
              </a:lnSpc>
              <a:spcBef>
                <a:spcPts val="1200"/>
              </a:spcBef>
              <a:spcAft>
                <a:spcPts val="0"/>
              </a:spcAft>
              <a:buSzPts val="900"/>
              <a:buChar char="●"/>
            </a:pPr>
            <a:r>
              <a:rPr b="1" lang="en-GB" sz="1500"/>
              <a:t>Seletores por elemento</a:t>
            </a:r>
            <a:r>
              <a:rPr lang="en-GB" sz="1500"/>
              <a:t>: consiste em especificarmos em qual(is) elemento(s) HTML queremos aplicar a regra de estilo definida;</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b="1" lang="en-GB" sz="1500"/>
              <a:t>Seletores por classe</a:t>
            </a:r>
            <a:r>
              <a:rPr lang="en-GB" sz="1500"/>
              <a:t>: Consiste na seleção de elementos por meio do nome da classe que foi definida como atributo. </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b="1" lang="en-GB" sz="1500"/>
              <a:t>Seletores por identificador</a:t>
            </a:r>
            <a:r>
              <a:rPr lang="en-GB" sz="1500"/>
              <a:t>:  Consiste na seleção de elementos por meio do nome de um identificador (</a:t>
            </a:r>
            <a:r>
              <a:rPr i="1" lang="en-GB" sz="1500"/>
              <a:t>id</a:t>
            </a:r>
            <a:r>
              <a:rPr lang="en-GB" sz="1500"/>
              <a:t>) que foi definido como atributo.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Forma de utilizar o CSS </a:t>
            </a:r>
            <a:endParaRPr/>
          </a:p>
          <a:p>
            <a:pPr indent="0" lvl="0" marL="0" rtl="0" algn="l">
              <a:lnSpc>
                <a:spcPct val="100000"/>
              </a:lnSpc>
              <a:spcBef>
                <a:spcPts val="0"/>
              </a:spcBef>
              <a:spcAft>
                <a:spcPts val="0"/>
              </a:spcAft>
              <a:buSzPct val="111111"/>
              <a:buNone/>
            </a:pPr>
            <a:r>
              <a:t/>
            </a:r>
            <a:endParaRPr/>
          </a:p>
        </p:txBody>
      </p:sp>
      <p:sp>
        <p:nvSpPr>
          <p:cNvPr id="505" name="Google Shape;505;p6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06" name="Google Shape;506;p67"/>
          <p:cNvSpPr txBox="1"/>
          <p:nvPr>
            <p:ph idx="1" type="body"/>
          </p:nvPr>
        </p:nvSpPr>
        <p:spPr>
          <a:xfrm>
            <a:off x="388725" y="794650"/>
            <a:ext cx="7383900" cy="41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500"/>
              <a:t>Uma as formas mais comuns de se importar um arquivo CSS, é por meio de uma importação externa (feito como ilustrado abaixo).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1200"/>
              </a:spcAft>
              <a:buSzPts val="1800"/>
              <a:buNone/>
            </a:pPr>
            <a:r>
              <a:rPr lang="en-GB" sz="1500"/>
              <a:t>Isso possibilita adicionar um estilo para várias páginas diferentes. Para isso, é necessário incluir uma referência ao arquivo css externo dentro da tag &lt;link&gt;, dentro da tag &lt;head&gt;.</a:t>
            </a:r>
            <a:endParaRPr/>
          </a:p>
        </p:txBody>
      </p:sp>
      <p:pic>
        <p:nvPicPr>
          <p:cNvPr id="507" name="Google Shape;507;p67"/>
          <p:cNvPicPr preferRelativeResize="0"/>
          <p:nvPr/>
        </p:nvPicPr>
        <p:blipFill rotWithShape="1">
          <a:blip r:embed="rId3">
            <a:alphaModFix/>
          </a:blip>
          <a:srcRect b="44046" l="0" r="0" t="17861"/>
          <a:stretch/>
        </p:blipFill>
        <p:spPr>
          <a:xfrm>
            <a:off x="941275" y="1811050"/>
            <a:ext cx="5847324" cy="1404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JavaScript</a:t>
            </a:r>
            <a:endParaRPr/>
          </a:p>
        </p:txBody>
      </p:sp>
      <p:sp>
        <p:nvSpPr>
          <p:cNvPr id="513" name="Google Shape;513;p6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Front-end &gt; JavaScript</a:t>
            </a:r>
            <a:endParaRPr/>
          </a:p>
        </p:txBody>
      </p:sp>
      <p:sp>
        <p:nvSpPr>
          <p:cNvPr id="519" name="Google Shape;519;p6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20" name="Google Shape;520;p69"/>
          <p:cNvSpPr txBox="1"/>
          <p:nvPr>
            <p:ph idx="1" type="body"/>
          </p:nvPr>
        </p:nvSpPr>
        <p:spPr>
          <a:xfrm>
            <a:off x="126650" y="718450"/>
            <a:ext cx="7646100" cy="39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1200"/>
              </a:spcBef>
              <a:spcAft>
                <a:spcPts val="1200"/>
              </a:spcAft>
              <a:buSzPts val="24642"/>
              <a:buNone/>
            </a:pPr>
            <a:r>
              <a:rPr lang="en-GB" sz="1500"/>
              <a:t>Most popular technologies according to Developer Survey - Stack Overflow 2023</a:t>
            </a:r>
            <a:endParaRPr/>
          </a:p>
        </p:txBody>
      </p:sp>
      <p:sp>
        <p:nvSpPr>
          <p:cNvPr id="521" name="Google Shape;521;p69"/>
          <p:cNvSpPr txBox="1"/>
          <p:nvPr/>
        </p:nvSpPr>
        <p:spPr>
          <a:xfrm>
            <a:off x="152400" y="4696975"/>
            <a:ext cx="5219100" cy="4572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598"/>
              </a:spcBef>
              <a:spcAft>
                <a:spcPts val="0"/>
              </a:spcAft>
              <a:buClr>
                <a:srgbClr val="000000"/>
              </a:buClr>
              <a:buSzPts val="1018"/>
              <a:buFont typeface="Arial"/>
              <a:buNone/>
            </a:pPr>
            <a:r>
              <a:rPr b="0" i="0" lang="en-GB" sz="1020" u="none" cap="none" strike="noStrike">
                <a:solidFill>
                  <a:srgbClr val="000000"/>
                </a:solidFill>
                <a:latin typeface="Roboto Light"/>
                <a:ea typeface="Roboto Light"/>
                <a:cs typeface="Roboto Light"/>
                <a:sym typeface="Roboto Light"/>
              </a:rPr>
              <a:t>Source: </a:t>
            </a:r>
            <a:r>
              <a:rPr b="0" i="0" lang="en-GB" sz="1020" u="sng" cap="none" strike="noStrike">
                <a:solidFill>
                  <a:schemeClr val="hlink"/>
                </a:solidFill>
                <a:latin typeface="Roboto Light"/>
                <a:ea typeface="Roboto Light"/>
                <a:cs typeface="Roboto Light"/>
                <a:sym typeface="Roboto Light"/>
                <a:hlinkClick r:id="rId3"/>
              </a:rPr>
              <a:t>https://survey.stackoverflow.co/2023/#most-popular-technologies-language</a:t>
            </a:r>
            <a:r>
              <a:rPr b="0" i="0" lang="en-GB" sz="1020" u="none" cap="none" strike="noStrike">
                <a:solidFill>
                  <a:srgbClr val="000000"/>
                </a:solidFill>
                <a:latin typeface="Roboto Light"/>
                <a:ea typeface="Roboto Light"/>
                <a:cs typeface="Roboto Light"/>
                <a:sym typeface="Roboto Light"/>
              </a:rPr>
              <a:t>   </a:t>
            </a:r>
            <a:endParaRPr b="0" i="0" sz="1020" u="none" cap="none" strike="noStrike">
              <a:solidFill>
                <a:srgbClr val="000000"/>
              </a:solidFill>
              <a:latin typeface="Roboto Light"/>
              <a:ea typeface="Roboto Light"/>
              <a:cs typeface="Roboto Light"/>
              <a:sym typeface="Roboto Light"/>
            </a:endParaRPr>
          </a:p>
        </p:txBody>
      </p:sp>
      <p:pic>
        <p:nvPicPr>
          <p:cNvPr id="522" name="Google Shape;522;p69"/>
          <p:cNvPicPr preferRelativeResize="0"/>
          <p:nvPr/>
        </p:nvPicPr>
        <p:blipFill rotWithShape="1">
          <a:blip r:embed="rId4">
            <a:alphaModFix/>
          </a:blip>
          <a:srcRect b="0" l="0" r="0" t="0"/>
          <a:stretch/>
        </p:blipFill>
        <p:spPr>
          <a:xfrm>
            <a:off x="152400" y="1188250"/>
            <a:ext cx="7852759" cy="3203926"/>
          </a:xfrm>
          <a:prstGeom prst="rect">
            <a:avLst/>
          </a:prstGeom>
          <a:noFill/>
          <a:ln>
            <a:noFill/>
          </a:ln>
        </p:spPr>
      </p:pic>
      <p:sp>
        <p:nvSpPr>
          <p:cNvPr id="523" name="Google Shape;523;p69"/>
          <p:cNvSpPr/>
          <p:nvPr/>
        </p:nvSpPr>
        <p:spPr>
          <a:xfrm>
            <a:off x="2022075" y="1910400"/>
            <a:ext cx="4005300" cy="262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a:t>
            </a:r>
            <a:r>
              <a:rPr lang="en-GB"/>
              <a:t> &gt; JavaScript</a:t>
            </a:r>
            <a:endParaRPr/>
          </a:p>
        </p:txBody>
      </p:sp>
      <p:sp>
        <p:nvSpPr>
          <p:cNvPr id="529" name="Google Shape;529;p7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30" name="Google Shape;530;p70"/>
          <p:cNvSpPr txBox="1"/>
          <p:nvPr>
            <p:ph idx="1" type="body"/>
          </p:nvPr>
        </p:nvSpPr>
        <p:spPr>
          <a:xfrm>
            <a:off x="126650" y="794650"/>
            <a:ext cx="7646100" cy="419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GB" sz="1500"/>
              <a:t>O </a:t>
            </a:r>
            <a:r>
              <a:rPr b="1" lang="en-GB" sz="1500">
                <a:solidFill>
                  <a:srgbClr val="C00000"/>
                </a:solidFill>
              </a:rPr>
              <a:t>JavaScript</a:t>
            </a:r>
            <a:r>
              <a:rPr lang="en-GB" sz="1500"/>
              <a:t> (ou apenas JS) é a linguagem de programação multiparadigma (suporta paradigma orientado a objeto, imperativo, funcional, dentre outros)</a:t>
            </a:r>
            <a:endParaRPr sz="1500"/>
          </a:p>
          <a:p>
            <a:pPr indent="0" lvl="0" marL="0" rtl="0" algn="l">
              <a:lnSpc>
                <a:spcPct val="115000"/>
              </a:lnSpc>
              <a:spcBef>
                <a:spcPts val="1200"/>
              </a:spcBef>
              <a:spcAft>
                <a:spcPts val="0"/>
              </a:spcAft>
              <a:buClr>
                <a:schemeClr val="dk1"/>
              </a:buClr>
              <a:buSzPts val="1100"/>
              <a:buFont typeface="Arial"/>
              <a:buNone/>
            </a:pPr>
            <a:r>
              <a:t/>
            </a:r>
            <a:endParaRPr sz="1500"/>
          </a:p>
          <a:p>
            <a:pPr indent="-292100" lvl="0" marL="457200" rtl="0" algn="l">
              <a:lnSpc>
                <a:spcPct val="115000"/>
              </a:lnSpc>
              <a:spcBef>
                <a:spcPts val="1200"/>
              </a:spcBef>
              <a:spcAft>
                <a:spcPts val="0"/>
              </a:spcAft>
              <a:buSzPts val="1000"/>
              <a:buChar char="●"/>
            </a:pPr>
            <a:r>
              <a:rPr lang="en-GB" sz="1500"/>
              <a:t>JavaScript possibilita que os desenvolvedores adicionem </a:t>
            </a:r>
            <a:r>
              <a:rPr lang="en-GB" sz="1500">
                <a:solidFill>
                  <a:srgbClr val="C00000"/>
                </a:solidFill>
              </a:rPr>
              <a:t>interatividade</a:t>
            </a:r>
            <a:r>
              <a:rPr lang="en-GB" sz="1500"/>
              <a:t> e </a:t>
            </a:r>
            <a:r>
              <a:rPr lang="en-GB" sz="1500">
                <a:solidFill>
                  <a:srgbClr val="C00000"/>
                </a:solidFill>
              </a:rPr>
              <a:t>comportamentos dinâmicos</a:t>
            </a:r>
            <a:r>
              <a:rPr lang="en-GB" sz="1500"/>
              <a:t> aos seus sites, como:</a:t>
            </a:r>
            <a:endParaRPr sz="1500"/>
          </a:p>
          <a:p>
            <a:pPr indent="-292100" lvl="1" marL="914400" rtl="0" algn="l">
              <a:lnSpc>
                <a:spcPct val="115000"/>
              </a:lnSpc>
              <a:spcBef>
                <a:spcPts val="0"/>
              </a:spcBef>
              <a:spcAft>
                <a:spcPts val="0"/>
              </a:spcAft>
              <a:buSzPts val="1000"/>
              <a:buChar char="○"/>
            </a:pPr>
            <a:r>
              <a:rPr lang="en-GB" sz="1500"/>
              <a:t>reações de eventos do usuário;</a:t>
            </a:r>
            <a:endParaRPr sz="1500"/>
          </a:p>
          <a:p>
            <a:pPr indent="-292100" lvl="1" marL="914400" rtl="0" algn="l">
              <a:lnSpc>
                <a:spcPct val="115000"/>
              </a:lnSpc>
              <a:spcBef>
                <a:spcPts val="0"/>
              </a:spcBef>
              <a:spcAft>
                <a:spcPts val="0"/>
              </a:spcAft>
              <a:buSzPts val="1000"/>
              <a:buChar char="○"/>
            </a:pPr>
            <a:r>
              <a:rPr lang="en-GB" sz="1500"/>
              <a:t>carregamento de dados de serviços da web;</a:t>
            </a:r>
            <a:endParaRPr sz="1500"/>
          </a:p>
          <a:p>
            <a:pPr indent="-292100" lvl="1" marL="914400" rtl="0" algn="l">
              <a:lnSpc>
                <a:spcPct val="115000"/>
              </a:lnSpc>
              <a:spcBef>
                <a:spcPts val="0"/>
              </a:spcBef>
              <a:spcAft>
                <a:spcPts val="0"/>
              </a:spcAft>
              <a:buSzPts val="1000"/>
              <a:buChar char="○"/>
            </a:pPr>
            <a:r>
              <a:rPr lang="en-GB" sz="1500"/>
              <a:t>exibição ou ocultação de elementos em uma página, e muito mais.</a:t>
            </a:r>
            <a:endParaRPr sz="1500"/>
          </a:p>
          <a:p>
            <a:pPr indent="0" lvl="0" marL="457200" rtl="0" algn="l">
              <a:lnSpc>
                <a:spcPct val="115000"/>
              </a:lnSpc>
              <a:spcBef>
                <a:spcPts val="1200"/>
              </a:spcBef>
              <a:spcAft>
                <a:spcPts val="0"/>
              </a:spcAft>
              <a:buSzPts val="1800"/>
              <a:buNone/>
            </a:pPr>
            <a:r>
              <a:t/>
            </a:r>
            <a:endParaRPr sz="1500"/>
          </a:p>
          <a:p>
            <a:pPr indent="-292100" lvl="0" marL="457200" rtl="0" algn="l">
              <a:lnSpc>
                <a:spcPct val="115000"/>
              </a:lnSpc>
              <a:spcBef>
                <a:spcPts val="1200"/>
              </a:spcBef>
              <a:spcAft>
                <a:spcPts val="0"/>
              </a:spcAft>
              <a:buSzPts val="1000"/>
              <a:buChar char="●"/>
            </a:pPr>
            <a:r>
              <a:rPr lang="en-GB" sz="1500"/>
              <a:t>O JavaScript também é o responsável por fazer a </a:t>
            </a:r>
            <a:r>
              <a:rPr lang="en-GB" sz="1500">
                <a:solidFill>
                  <a:srgbClr val="C00000"/>
                </a:solidFill>
              </a:rPr>
              <a:t>comunicação</a:t>
            </a:r>
            <a:r>
              <a:rPr lang="en-GB" sz="1500"/>
              <a:t> com o back-end do sistema (caso exista um).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a:t>
            </a:r>
            <a:r>
              <a:rPr b="1" lang="en-GB">
                <a:latin typeface="Roboto"/>
                <a:ea typeface="Roboto"/>
                <a:cs typeface="Roboto"/>
                <a:sym typeface="Roboto"/>
              </a:rPr>
              <a:t>&gt; Importação do código</a:t>
            </a:r>
            <a:endParaRPr b="1">
              <a:latin typeface="Roboto"/>
              <a:ea typeface="Roboto"/>
              <a:cs typeface="Roboto"/>
              <a:sym typeface="Roboto"/>
            </a:endParaRPr>
          </a:p>
        </p:txBody>
      </p:sp>
      <p:sp>
        <p:nvSpPr>
          <p:cNvPr id="536" name="Google Shape;536;p7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37" name="Google Shape;537;p71"/>
          <p:cNvSpPr txBox="1"/>
          <p:nvPr>
            <p:ph idx="1" type="body"/>
          </p:nvPr>
        </p:nvSpPr>
        <p:spPr>
          <a:xfrm>
            <a:off x="126650" y="794650"/>
            <a:ext cx="7646100" cy="213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1500"/>
              <a:t>O JavaScript é inserido na sua página de uma maneira similar ao CSS. O código escrito em Javascript é embutido no próprio arquivo HTML, utilizando a tag </a:t>
            </a:r>
            <a:r>
              <a:rPr b="1" lang="en-GB" sz="1500">
                <a:solidFill>
                  <a:srgbClr val="C00000"/>
                </a:solidFill>
              </a:rPr>
              <a:t>&lt;script&gt;</a:t>
            </a:r>
            <a:r>
              <a:rPr lang="en-GB" sz="1500"/>
              <a:t>.</a:t>
            </a:r>
            <a:endParaRPr sz="1500"/>
          </a:p>
          <a:p>
            <a:pPr indent="0" lvl="0" marL="0" rtl="0" algn="l">
              <a:lnSpc>
                <a:spcPct val="115000"/>
              </a:lnSpc>
              <a:spcBef>
                <a:spcPts val="1200"/>
              </a:spcBef>
              <a:spcAft>
                <a:spcPts val="0"/>
              </a:spcAft>
              <a:buSzPts val="1800"/>
              <a:buNone/>
            </a:pPr>
            <a:r>
              <a:t/>
            </a:r>
            <a:endParaRPr sz="1500"/>
          </a:p>
          <a:p>
            <a:pPr indent="0" lvl="0" marL="0" rtl="0" algn="l">
              <a:lnSpc>
                <a:spcPct val="115000"/>
              </a:lnSpc>
              <a:spcBef>
                <a:spcPts val="1200"/>
              </a:spcBef>
              <a:spcAft>
                <a:spcPts val="1200"/>
              </a:spcAft>
              <a:buSzPts val="1800"/>
              <a:buNone/>
            </a:pPr>
            <a:r>
              <a:rPr lang="en-GB" sz="1500"/>
              <a:t>Esta tag pode ser colocada em qualquer lugar do HTML, mas geralmente é melhor colocá-la ao final do tag </a:t>
            </a:r>
            <a:r>
              <a:rPr b="1" lang="en-GB" sz="1500">
                <a:solidFill>
                  <a:srgbClr val="C00000"/>
                </a:solidFill>
              </a:rPr>
              <a:t>&lt;body&gt;</a:t>
            </a:r>
            <a:r>
              <a:rPr lang="en-GB" sz="1500"/>
              <a:t>.</a:t>
            </a:r>
            <a:endParaRPr/>
          </a:p>
        </p:txBody>
      </p:sp>
      <p:pic>
        <p:nvPicPr>
          <p:cNvPr id="538" name="Google Shape;538;p71"/>
          <p:cNvPicPr preferRelativeResize="0"/>
          <p:nvPr/>
        </p:nvPicPr>
        <p:blipFill rotWithShape="1">
          <a:blip r:embed="rId3">
            <a:alphaModFix/>
          </a:blip>
          <a:srcRect b="0" l="0" r="0" t="0"/>
          <a:stretch/>
        </p:blipFill>
        <p:spPr>
          <a:xfrm>
            <a:off x="439200" y="3040975"/>
            <a:ext cx="7275575" cy="722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a:t>
            </a:r>
            <a:r>
              <a:rPr b="1" lang="en-GB">
                <a:latin typeface="Roboto"/>
                <a:ea typeface="Roboto"/>
                <a:cs typeface="Roboto"/>
                <a:sym typeface="Roboto"/>
              </a:rPr>
              <a:t>&gt; Função console.log()</a:t>
            </a:r>
            <a:endParaRPr b="1">
              <a:latin typeface="Roboto"/>
              <a:ea typeface="Roboto"/>
              <a:cs typeface="Roboto"/>
              <a:sym typeface="Roboto"/>
            </a:endParaRPr>
          </a:p>
        </p:txBody>
      </p:sp>
      <p:sp>
        <p:nvSpPr>
          <p:cNvPr id="544" name="Google Shape;544;p7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45" name="Google Shape;545;p72"/>
          <p:cNvSpPr txBox="1"/>
          <p:nvPr>
            <p:ph idx="1" type="body"/>
          </p:nvPr>
        </p:nvSpPr>
        <p:spPr>
          <a:xfrm>
            <a:off x="272550" y="1019475"/>
            <a:ext cx="7646100" cy="3908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b="1" lang="en-GB" sz="1500">
                <a:solidFill>
                  <a:srgbClr val="C00000"/>
                </a:solidFill>
              </a:rPr>
              <a:t>console.log( )</a:t>
            </a:r>
            <a:r>
              <a:rPr lang="en-GB" sz="1500"/>
              <a:t>: Exibe uma mensagem na console do navegador.</a:t>
            </a:r>
            <a:endParaRPr b="1" sz="1500"/>
          </a:p>
          <a:p>
            <a:pPr indent="0" lvl="0" marL="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b="1" lang="en-GB" sz="1500">
                <a:solidFill>
                  <a:srgbClr val="C00000"/>
                </a:solidFill>
              </a:rPr>
              <a:t>console</a:t>
            </a:r>
            <a:r>
              <a:rPr lang="en-GB" sz="1500"/>
              <a:t> é um objeto, e o </a:t>
            </a:r>
            <a:r>
              <a:rPr b="1" lang="en-GB" sz="1500">
                <a:solidFill>
                  <a:srgbClr val="C00000"/>
                </a:solidFill>
              </a:rPr>
              <a:t>log()</a:t>
            </a:r>
            <a:r>
              <a:rPr lang="en-GB" sz="1500"/>
              <a:t> é apenas um método deste objeto que serve para imprimir no console javascript qualquer informação;</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Dentre outras coisas, pode ser útil para:</a:t>
            </a:r>
            <a:endParaRPr sz="1500"/>
          </a:p>
          <a:p>
            <a:pPr indent="-285750" lvl="1" marL="914400" rtl="0" algn="l">
              <a:lnSpc>
                <a:spcPct val="115000"/>
              </a:lnSpc>
              <a:spcBef>
                <a:spcPts val="0"/>
              </a:spcBef>
              <a:spcAft>
                <a:spcPts val="0"/>
              </a:spcAft>
              <a:buSzPts val="900"/>
              <a:buChar char="○"/>
            </a:pPr>
            <a:r>
              <a:rPr b="1" lang="en-GB" sz="1500"/>
              <a:t>acompanhar</a:t>
            </a:r>
            <a:r>
              <a:rPr lang="en-GB" sz="1500"/>
              <a:t> os valores de variáveis durante a execução de algum código;</a:t>
            </a:r>
            <a:endParaRPr sz="1500"/>
          </a:p>
          <a:p>
            <a:pPr indent="-285750" lvl="1" marL="914400" rtl="0" algn="l">
              <a:lnSpc>
                <a:spcPct val="115000"/>
              </a:lnSpc>
              <a:spcBef>
                <a:spcPts val="0"/>
              </a:spcBef>
              <a:spcAft>
                <a:spcPts val="0"/>
              </a:spcAft>
              <a:buSzPts val="900"/>
              <a:buChar char="○"/>
            </a:pPr>
            <a:r>
              <a:rPr b="1" lang="en-GB" sz="1500"/>
              <a:t>identificar</a:t>
            </a:r>
            <a:r>
              <a:rPr lang="en-GB" sz="1500"/>
              <a:t> algum bug ou entender como o código está se comportando.</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a:t>
            </a:r>
            <a:r>
              <a:rPr b="1" lang="en-GB">
                <a:latin typeface="Roboto"/>
                <a:ea typeface="Roboto"/>
                <a:cs typeface="Roboto"/>
                <a:sym typeface="Roboto"/>
              </a:rPr>
              <a:t>&gt; Declarando variáveis</a:t>
            </a:r>
            <a:endParaRPr b="1">
              <a:latin typeface="Roboto"/>
              <a:ea typeface="Roboto"/>
              <a:cs typeface="Roboto"/>
              <a:sym typeface="Roboto"/>
            </a:endParaRPr>
          </a:p>
        </p:txBody>
      </p:sp>
      <p:sp>
        <p:nvSpPr>
          <p:cNvPr id="551" name="Google Shape;551;p7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52" name="Google Shape;552;p73"/>
          <p:cNvSpPr txBox="1"/>
          <p:nvPr>
            <p:ph idx="1" type="body"/>
          </p:nvPr>
        </p:nvSpPr>
        <p:spPr>
          <a:xfrm>
            <a:off x="348750" y="722150"/>
            <a:ext cx="7903800" cy="4057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29730"/>
              <a:buNone/>
            </a:pPr>
            <a:r>
              <a:rPr lang="en-GB" sz="1500"/>
              <a:t>O JS possui </a:t>
            </a:r>
            <a:r>
              <a:rPr b="1" lang="en-GB" sz="1500">
                <a:solidFill>
                  <a:srgbClr val="C00000"/>
                </a:solidFill>
              </a:rPr>
              <a:t>tipagem dinâmica</a:t>
            </a:r>
            <a:r>
              <a:rPr lang="en-GB" sz="1500"/>
              <a:t>, isto é, ele não exige declarações de tipos de dados, pois ele é capaz de escolher que tipo utilizar dinamicamente para cada variável.</a:t>
            </a:r>
            <a:endParaRPr sz="1500"/>
          </a:p>
          <a:p>
            <a:pPr indent="0" lvl="0" marL="0" rtl="0" algn="l">
              <a:lnSpc>
                <a:spcPct val="115000"/>
              </a:lnSpc>
              <a:spcBef>
                <a:spcPts val="1200"/>
              </a:spcBef>
              <a:spcAft>
                <a:spcPts val="0"/>
              </a:spcAft>
              <a:buSzPct val="129730"/>
              <a:buNone/>
            </a:pPr>
            <a:r>
              <a:t/>
            </a:r>
            <a:endParaRPr sz="1500"/>
          </a:p>
          <a:p>
            <a:pPr indent="0" lvl="0" marL="0" rtl="0" algn="l">
              <a:lnSpc>
                <a:spcPct val="115000"/>
              </a:lnSpc>
              <a:spcBef>
                <a:spcPts val="1200"/>
              </a:spcBef>
              <a:spcAft>
                <a:spcPts val="0"/>
              </a:spcAft>
              <a:buSzPct val="129730"/>
              <a:buNone/>
            </a:pPr>
            <a:r>
              <a:rPr lang="en-GB" sz="1500"/>
              <a:t>O JS possui três tipos de declarações de variáveis:</a:t>
            </a:r>
            <a:endParaRPr sz="1500"/>
          </a:p>
          <a:p>
            <a:pPr indent="0" lvl="0" marL="914400" rtl="0" algn="l">
              <a:lnSpc>
                <a:spcPct val="115000"/>
              </a:lnSpc>
              <a:spcBef>
                <a:spcPts val="1200"/>
              </a:spcBef>
              <a:spcAft>
                <a:spcPts val="0"/>
              </a:spcAft>
              <a:buSzPct val="129730"/>
              <a:buNone/>
            </a:pPr>
            <a:r>
              <a:t/>
            </a:r>
            <a:endParaRPr b="1" sz="1500"/>
          </a:p>
          <a:p>
            <a:pPr indent="-287378" lvl="0" marL="914400" rtl="0" algn="l">
              <a:lnSpc>
                <a:spcPct val="115000"/>
              </a:lnSpc>
              <a:spcBef>
                <a:spcPts val="1200"/>
              </a:spcBef>
              <a:spcAft>
                <a:spcPts val="0"/>
              </a:spcAft>
              <a:buSzPct val="66666"/>
              <a:buChar char="●"/>
            </a:pPr>
            <a:r>
              <a:rPr b="1" lang="en-GB" sz="1500">
                <a:solidFill>
                  <a:srgbClr val="C00000"/>
                </a:solidFill>
              </a:rPr>
              <a:t>var</a:t>
            </a:r>
            <a:r>
              <a:rPr lang="en-GB" sz="1500"/>
              <a:t>: declara uma variável de escopo global ou escopo de função, podem ser declaradas de novo mais de uma vez e ter seu valor atualizado;</a:t>
            </a:r>
            <a:endParaRPr sz="1500"/>
          </a:p>
          <a:p>
            <a:pPr indent="0" lvl="0" marL="914400" rtl="0" algn="l">
              <a:lnSpc>
                <a:spcPct val="115000"/>
              </a:lnSpc>
              <a:spcBef>
                <a:spcPts val="1200"/>
              </a:spcBef>
              <a:spcAft>
                <a:spcPts val="0"/>
              </a:spcAft>
              <a:buSzPct val="129730"/>
              <a:buNone/>
            </a:pPr>
            <a:r>
              <a:t/>
            </a:r>
            <a:endParaRPr sz="1500"/>
          </a:p>
          <a:p>
            <a:pPr indent="-287378" lvl="0" marL="914400" rtl="0" algn="l">
              <a:lnSpc>
                <a:spcPct val="115000"/>
              </a:lnSpc>
              <a:spcBef>
                <a:spcPts val="1200"/>
              </a:spcBef>
              <a:spcAft>
                <a:spcPts val="0"/>
              </a:spcAft>
              <a:buSzPct val="66666"/>
              <a:buChar char="●"/>
            </a:pPr>
            <a:r>
              <a:rPr b="1" lang="en-GB" sz="1500">
                <a:solidFill>
                  <a:srgbClr val="C00000"/>
                </a:solidFill>
              </a:rPr>
              <a:t>let</a:t>
            </a:r>
            <a:r>
              <a:rPr lang="en-GB" sz="1500"/>
              <a:t>: declara uma variável local com escopo de bloco, o seu valor pode ser atualizado, mas não pode ser declarada novamente;</a:t>
            </a:r>
            <a:endParaRPr sz="1500"/>
          </a:p>
          <a:p>
            <a:pPr indent="0" lvl="0" marL="914400" rtl="0" algn="l">
              <a:lnSpc>
                <a:spcPct val="115000"/>
              </a:lnSpc>
              <a:spcBef>
                <a:spcPts val="1200"/>
              </a:spcBef>
              <a:spcAft>
                <a:spcPts val="0"/>
              </a:spcAft>
              <a:buSzPct val="129730"/>
              <a:buNone/>
            </a:pPr>
            <a:r>
              <a:t/>
            </a:r>
            <a:endParaRPr b="1" sz="1500"/>
          </a:p>
          <a:p>
            <a:pPr indent="-287378" lvl="0" marL="914400" rtl="0" algn="l">
              <a:lnSpc>
                <a:spcPct val="115000"/>
              </a:lnSpc>
              <a:spcBef>
                <a:spcPts val="1200"/>
              </a:spcBef>
              <a:spcAft>
                <a:spcPts val="0"/>
              </a:spcAft>
              <a:buSzPct val="66666"/>
              <a:buChar char="●"/>
            </a:pPr>
            <a:r>
              <a:rPr b="1" lang="en-GB" sz="1500">
                <a:solidFill>
                  <a:srgbClr val="C00000"/>
                </a:solidFill>
              </a:rPr>
              <a:t>const</a:t>
            </a:r>
            <a:r>
              <a:rPr lang="en-GB" sz="1500"/>
              <a:t>: declara uma constante (variável somente de leitura), com escopo de bloco;</a:t>
            </a:r>
            <a:endParaRPr sz="1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&gt; </a:t>
            </a:r>
            <a:r>
              <a:rPr b="1" lang="en-GB">
                <a:latin typeface="Roboto"/>
                <a:ea typeface="Roboto"/>
                <a:cs typeface="Roboto"/>
                <a:sym typeface="Roboto"/>
              </a:rPr>
              <a:t>Operadores</a:t>
            </a:r>
            <a:endParaRPr b="1">
              <a:latin typeface="Roboto"/>
              <a:ea typeface="Roboto"/>
              <a:cs typeface="Roboto"/>
              <a:sym typeface="Roboto"/>
            </a:endParaRPr>
          </a:p>
        </p:txBody>
      </p:sp>
      <p:sp>
        <p:nvSpPr>
          <p:cNvPr id="558" name="Google Shape;558;p7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559" name="Google Shape;559;p74"/>
          <p:cNvPicPr preferRelativeResize="0"/>
          <p:nvPr/>
        </p:nvPicPr>
        <p:blipFill rotWithShape="1">
          <a:blip r:embed="rId3">
            <a:alphaModFix/>
          </a:blip>
          <a:srcRect b="0" l="0" r="0" t="0"/>
          <a:stretch/>
        </p:blipFill>
        <p:spPr>
          <a:xfrm>
            <a:off x="862650" y="1595763"/>
            <a:ext cx="6257875" cy="229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GB"/>
              <a:t>Nossa Agenda</a:t>
            </a:r>
            <a:endParaRPr/>
          </a:p>
        </p:txBody>
      </p:sp>
      <p:pic>
        <p:nvPicPr>
          <p:cNvPr descr="Craft an image of a minimalistic, straightforward calendar for a short-term course with four classes. The calendar should display a single month with four specific dates highlighted to signify class sessions. Visual symbols should include a pencil for lectures, a lightbulb for ideas, and a checkmark for completed classes, but no words or numbers. The background should be white, and the design should prioritize a clean, uncluttered look with a serene color scheme to indicate an easily navigable schedule." id="115" name="Google Shape;115;p21"/>
          <p:cNvPicPr preferRelativeResize="0"/>
          <p:nvPr>
            <p:ph idx="1" type="body"/>
          </p:nvPr>
        </p:nvPicPr>
        <p:blipFill rotWithShape="1">
          <a:blip r:embed="rId3">
            <a:alphaModFix/>
          </a:blip>
          <a:srcRect b="0" l="0" r="0" t="0"/>
          <a:stretch/>
        </p:blipFill>
        <p:spPr>
          <a:xfrm>
            <a:off x="827992" y="1113761"/>
            <a:ext cx="2916000" cy="2916000"/>
          </a:xfrm>
          <a:prstGeom prst="rect">
            <a:avLst/>
          </a:prstGeom>
          <a:noFill/>
          <a:ln>
            <a:noFill/>
          </a:ln>
        </p:spPr>
      </p:pic>
      <p:sp>
        <p:nvSpPr>
          <p:cNvPr id="116" name="Google Shape;116;p21"/>
          <p:cNvSpPr txBox="1"/>
          <p:nvPr>
            <p:ph idx="4294967295" type="body"/>
          </p:nvPr>
        </p:nvSpPr>
        <p:spPr>
          <a:xfrm>
            <a:off x="4648200" y="1485900"/>
            <a:ext cx="4038600" cy="2914800"/>
          </a:xfrm>
          <a:prstGeom prst="rect">
            <a:avLst/>
          </a:prstGeom>
          <a:noFill/>
          <a:ln>
            <a:noFill/>
          </a:ln>
        </p:spPr>
        <p:txBody>
          <a:bodyPr anchorCtr="0" anchor="t" bIns="91425" lIns="91425" spcFirstLastPara="1" rIns="91425" wrap="square" tIns="91425">
            <a:normAutofit fontScale="92500" lnSpcReduction="20000"/>
          </a:bodyPr>
          <a:lstStyle/>
          <a:p>
            <a:pPr indent="-325754" lvl="0" marL="457200" rtl="0" algn="l">
              <a:lnSpc>
                <a:spcPct val="105000"/>
              </a:lnSpc>
              <a:spcBef>
                <a:spcPts val="0"/>
              </a:spcBef>
              <a:spcAft>
                <a:spcPts val="0"/>
              </a:spcAft>
              <a:buClr>
                <a:srgbClr val="00A5DF"/>
              </a:buClr>
              <a:buSzPct val="138460"/>
              <a:buChar char="●"/>
            </a:pPr>
            <a:r>
              <a:rPr lang="en-GB" sz="1300"/>
              <a:t>Aula 1 </a:t>
            </a:r>
            <a:endParaRPr/>
          </a:p>
          <a:p>
            <a:pPr indent="-304164" lvl="1" marL="914400" rtl="0" algn="l">
              <a:lnSpc>
                <a:spcPct val="105000"/>
              </a:lnSpc>
              <a:spcBef>
                <a:spcPts val="600"/>
              </a:spcBef>
              <a:spcAft>
                <a:spcPts val="0"/>
              </a:spcAft>
              <a:buSzPct val="107692"/>
              <a:buChar char="○"/>
            </a:pPr>
            <a:r>
              <a:rPr lang="en-GB" sz="1300"/>
              <a:t>Construção da API</a:t>
            </a:r>
            <a:endParaRPr/>
          </a:p>
          <a:p>
            <a:pPr indent="-325754" lvl="0" marL="457200" rtl="0" algn="l">
              <a:lnSpc>
                <a:spcPct val="105000"/>
              </a:lnSpc>
              <a:spcBef>
                <a:spcPts val="600"/>
              </a:spcBef>
              <a:spcAft>
                <a:spcPts val="0"/>
              </a:spcAft>
              <a:buClr>
                <a:srgbClr val="00A5DF"/>
              </a:buClr>
              <a:buSzPct val="138460"/>
              <a:buChar char="●"/>
            </a:pPr>
            <a:r>
              <a:rPr lang="en-GB" sz="1300"/>
              <a:t>Aula 2 </a:t>
            </a:r>
            <a:endParaRPr/>
          </a:p>
          <a:p>
            <a:pPr indent="-304164" lvl="1" marL="914400" rtl="0" algn="l">
              <a:lnSpc>
                <a:spcPct val="105000"/>
              </a:lnSpc>
              <a:spcBef>
                <a:spcPts val="600"/>
              </a:spcBef>
              <a:spcAft>
                <a:spcPts val="0"/>
              </a:spcAft>
              <a:buSzPct val="107692"/>
              <a:buChar char="○"/>
            </a:pPr>
            <a:r>
              <a:rPr lang="en-GB" sz="1300"/>
              <a:t>Construção da tela</a:t>
            </a:r>
            <a:endParaRPr/>
          </a:p>
          <a:p>
            <a:pPr indent="-325754" lvl="0" marL="457200" rtl="0" algn="l">
              <a:lnSpc>
                <a:spcPct val="105000"/>
              </a:lnSpc>
              <a:spcBef>
                <a:spcPts val="600"/>
              </a:spcBef>
              <a:spcAft>
                <a:spcPts val="0"/>
              </a:spcAft>
              <a:buClr>
                <a:srgbClr val="00A5DF"/>
              </a:buClr>
              <a:buSzPct val="138460"/>
              <a:buChar char="●"/>
            </a:pPr>
            <a:r>
              <a:rPr lang="en-GB" sz="1300"/>
              <a:t>Aula 3 </a:t>
            </a:r>
            <a:endParaRPr/>
          </a:p>
          <a:p>
            <a:pPr indent="-304164" lvl="1" marL="914400" rtl="0" algn="l">
              <a:lnSpc>
                <a:spcPct val="105000"/>
              </a:lnSpc>
              <a:spcBef>
                <a:spcPts val="600"/>
              </a:spcBef>
              <a:spcAft>
                <a:spcPts val="0"/>
              </a:spcAft>
              <a:buSzPct val="107692"/>
              <a:buChar char="○"/>
            </a:pPr>
            <a:r>
              <a:rPr lang="en-GB" sz="1300"/>
              <a:t>Integração Front-Back e cadastro de usuário</a:t>
            </a:r>
            <a:endParaRPr/>
          </a:p>
          <a:p>
            <a:pPr indent="-325754" lvl="0" marL="457200" rtl="0" algn="l">
              <a:lnSpc>
                <a:spcPct val="105000"/>
              </a:lnSpc>
              <a:spcBef>
                <a:spcPts val="600"/>
              </a:spcBef>
              <a:spcAft>
                <a:spcPts val="0"/>
              </a:spcAft>
              <a:buClr>
                <a:srgbClr val="00A5DF"/>
              </a:buClr>
              <a:buSzPct val="138460"/>
              <a:buChar char="●"/>
            </a:pPr>
            <a:r>
              <a:rPr lang="en-GB" sz="1300"/>
              <a:t>Aula 4 </a:t>
            </a:r>
            <a:endParaRPr/>
          </a:p>
          <a:p>
            <a:pPr indent="-304164" lvl="1" marL="914400" rtl="0" algn="l">
              <a:lnSpc>
                <a:spcPct val="105000"/>
              </a:lnSpc>
              <a:spcBef>
                <a:spcPts val="600"/>
              </a:spcBef>
              <a:spcAft>
                <a:spcPts val="0"/>
              </a:spcAft>
              <a:buSzPct val="107692"/>
              <a:buChar char="○"/>
            </a:pPr>
            <a:r>
              <a:rPr lang="en-GB" sz="1300"/>
              <a:t>Integração Front-Back e cadastro de usuário</a:t>
            </a:r>
            <a:endParaRPr/>
          </a:p>
          <a:p>
            <a:pPr indent="-228600" lvl="1" marL="914400" rtl="0" algn="l">
              <a:lnSpc>
                <a:spcPct val="105000"/>
              </a:lnSpc>
              <a:spcBef>
                <a:spcPts val="600"/>
              </a:spcBef>
              <a:spcAft>
                <a:spcPts val="600"/>
              </a:spcAft>
              <a:buSzPct val="107692"/>
              <a:buNone/>
            </a:pPr>
            <a:r>
              <a:t/>
            </a:r>
            <a:endParaRPr sz="1300"/>
          </a:p>
        </p:txBody>
      </p:sp>
      <p:sp>
        <p:nvSpPr>
          <p:cNvPr id="117" name="Google Shape;117;p2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sz="1300"/>
              <a:t>‹#›</a:t>
            </a:fld>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5"/>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&gt; Tipos e Estruturas de Dados</a:t>
            </a:r>
            <a:endParaRPr/>
          </a:p>
        </p:txBody>
      </p:sp>
      <p:sp>
        <p:nvSpPr>
          <p:cNvPr id="565" name="Google Shape;565;p7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66" name="Google Shape;566;p75"/>
          <p:cNvSpPr txBox="1"/>
          <p:nvPr>
            <p:ph idx="1" type="body"/>
          </p:nvPr>
        </p:nvSpPr>
        <p:spPr>
          <a:xfrm>
            <a:off x="348750" y="722150"/>
            <a:ext cx="8284200" cy="4355100"/>
          </a:xfrm>
          <a:prstGeom prst="rect">
            <a:avLst/>
          </a:prstGeom>
          <a:noFill/>
          <a:ln>
            <a:noFill/>
          </a:ln>
        </p:spPr>
        <p:txBody>
          <a:bodyPr anchorCtr="0" anchor="t" bIns="91425" lIns="91425" spcFirstLastPara="1" rIns="91425" wrap="square" tIns="91425">
            <a:normAutofit fontScale="92500" lnSpcReduction="20000"/>
          </a:bodyPr>
          <a:lstStyle/>
          <a:p>
            <a:pPr indent="-296861" lvl="0" marL="457200" rtl="0" algn="l">
              <a:lnSpc>
                <a:spcPct val="115000"/>
              </a:lnSpc>
              <a:spcBef>
                <a:spcPts val="1200"/>
              </a:spcBef>
              <a:spcAft>
                <a:spcPts val="0"/>
              </a:spcAft>
              <a:buSzPct val="66666"/>
              <a:buChar char="●"/>
            </a:pPr>
            <a:r>
              <a:rPr b="1" lang="en-GB" sz="1500"/>
              <a:t>Tipos primitivos</a:t>
            </a:r>
            <a:r>
              <a:rPr lang="en-GB" sz="1500"/>
              <a:t>: é um dado que não possui métodos ou propriedades:</a:t>
            </a:r>
            <a:endParaRPr sz="1500"/>
          </a:p>
          <a:p>
            <a:pPr indent="-300274" lvl="1" marL="1371600" rtl="0" algn="l">
              <a:lnSpc>
                <a:spcPct val="115000"/>
              </a:lnSpc>
              <a:spcBef>
                <a:spcPts val="0"/>
              </a:spcBef>
              <a:spcAft>
                <a:spcPts val="0"/>
              </a:spcAft>
              <a:buSzPct val="70000"/>
              <a:buChar char="○"/>
            </a:pPr>
            <a:r>
              <a:rPr i="1" lang="en-GB" sz="1500"/>
              <a:t>string, number, boolean, undefined, null, etc.</a:t>
            </a:r>
            <a:endParaRPr i="1" sz="1500"/>
          </a:p>
          <a:p>
            <a:pPr indent="0" lvl="0" marL="457200" rtl="0" algn="l">
              <a:lnSpc>
                <a:spcPct val="115000"/>
              </a:lnSpc>
              <a:spcBef>
                <a:spcPts val="1200"/>
              </a:spcBef>
              <a:spcAft>
                <a:spcPts val="0"/>
              </a:spcAft>
              <a:buSzPct val="141176"/>
              <a:buNone/>
            </a:pPr>
            <a:r>
              <a:t/>
            </a:r>
            <a:endParaRPr b="1" sz="1500"/>
          </a:p>
          <a:p>
            <a:pPr indent="-296861" lvl="0" marL="457200" rtl="0" algn="l">
              <a:lnSpc>
                <a:spcPct val="115000"/>
              </a:lnSpc>
              <a:spcBef>
                <a:spcPts val="1200"/>
              </a:spcBef>
              <a:spcAft>
                <a:spcPts val="0"/>
              </a:spcAft>
              <a:buSzPct val="66666"/>
              <a:buChar char="●"/>
            </a:pPr>
            <a:r>
              <a:rPr b="1" lang="en-GB" sz="1500"/>
              <a:t>Tipo Object: </a:t>
            </a:r>
            <a:r>
              <a:rPr lang="en-GB" sz="1500"/>
              <a:t>os objetos podem ser vistos como uma coleção de entidades </a:t>
            </a:r>
            <a:endParaRPr sz="1500"/>
          </a:p>
          <a:p>
            <a:pPr indent="-300274" lvl="1" marL="1371600" rtl="0" algn="l">
              <a:lnSpc>
                <a:spcPct val="115000"/>
              </a:lnSpc>
              <a:spcBef>
                <a:spcPts val="0"/>
              </a:spcBef>
              <a:spcAft>
                <a:spcPts val="0"/>
              </a:spcAft>
              <a:buSzPct val="70000"/>
              <a:buChar char="○"/>
            </a:pPr>
            <a:r>
              <a:rPr lang="en-GB" sz="1500"/>
              <a:t>Formato:</a:t>
            </a:r>
            <a:r>
              <a:rPr lang="en-GB" sz="1500">
                <a:solidFill>
                  <a:schemeClr val="lt1"/>
                </a:solidFill>
                <a:highlight>
                  <a:srgbClr val="C00000"/>
                </a:highlight>
              </a:rPr>
              <a:t>   </a:t>
            </a:r>
            <a:r>
              <a:rPr b="1" lang="en-GB" sz="1500">
                <a:solidFill>
                  <a:schemeClr val="lt1"/>
                </a:solidFill>
                <a:highlight>
                  <a:srgbClr val="C00000"/>
                </a:highlight>
              </a:rPr>
              <a:t>{ chave : valor, … }  </a:t>
            </a:r>
            <a:r>
              <a:rPr b="1" lang="en-GB" sz="1500">
                <a:solidFill>
                  <a:srgbClr val="C00000"/>
                </a:solidFill>
                <a:highlight>
                  <a:srgbClr val="C00000"/>
                </a:highlight>
              </a:rPr>
              <a:t>.</a:t>
            </a:r>
            <a:r>
              <a:rPr b="1" lang="en-GB" sz="1500">
                <a:solidFill>
                  <a:schemeClr val="lt1"/>
                </a:solidFill>
                <a:highlight>
                  <a:srgbClr val="C00000"/>
                </a:highlight>
              </a:rPr>
              <a:t>  </a:t>
            </a:r>
            <a:r>
              <a:rPr b="1" lang="en-GB" sz="1500">
                <a:solidFill>
                  <a:schemeClr val="dk1"/>
                </a:solidFill>
                <a:highlight>
                  <a:srgbClr val="C00000"/>
                </a:highlight>
              </a:rPr>
              <a:t> </a:t>
            </a:r>
            <a:r>
              <a:rPr b="1" lang="en-GB" sz="1500">
                <a:solidFill>
                  <a:schemeClr val="dk1"/>
                </a:solidFill>
                <a:highlight>
                  <a:srgbClr val="FF9800"/>
                </a:highlight>
              </a:rPr>
              <a:t> </a:t>
            </a:r>
            <a:r>
              <a:rPr b="1" lang="en-GB" sz="1500">
                <a:solidFill>
                  <a:schemeClr val="lt1"/>
                </a:solidFill>
                <a:highlight>
                  <a:srgbClr val="FF9800"/>
                </a:highlight>
              </a:rPr>
              <a:t>   </a:t>
            </a:r>
            <a:endParaRPr b="1" sz="1500">
              <a:solidFill>
                <a:schemeClr val="lt1"/>
              </a:solidFill>
              <a:highlight>
                <a:srgbClr val="FF9800"/>
              </a:highlight>
            </a:endParaRPr>
          </a:p>
          <a:p>
            <a:pPr indent="-300274" lvl="1" marL="1371600" rtl="0" algn="l">
              <a:lnSpc>
                <a:spcPct val="115000"/>
              </a:lnSpc>
              <a:spcBef>
                <a:spcPts val="0"/>
              </a:spcBef>
              <a:spcAft>
                <a:spcPts val="0"/>
              </a:spcAft>
              <a:buSzPct val="70000"/>
              <a:buChar char="○"/>
            </a:pPr>
            <a:r>
              <a:rPr lang="en-GB" sz="1500"/>
              <a:t>Dispõe de métodos para manipulação de seus valores, por exemplo: </a:t>
            </a:r>
            <a:r>
              <a:rPr b="1" lang="en-GB" sz="1500"/>
              <a:t>Object.values()</a:t>
            </a:r>
            <a:r>
              <a:rPr lang="en-GB" sz="1500"/>
              <a:t>, </a:t>
            </a:r>
            <a:r>
              <a:rPr b="1" lang="en-GB" sz="1500"/>
              <a:t>Object.entries()</a:t>
            </a:r>
            <a:r>
              <a:rPr lang="en-GB" sz="1500"/>
              <a:t>, etc;</a:t>
            </a:r>
            <a:endParaRPr sz="1500"/>
          </a:p>
          <a:p>
            <a:pPr indent="0" lvl="0" marL="914400" rtl="0" algn="l">
              <a:lnSpc>
                <a:spcPct val="115000"/>
              </a:lnSpc>
              <a:spcBef>
                <a:spcPts val="1200"/>
              </a:spcBef>
              <a:spcAft>
                <a:spcPts val="0"/>
              </a:spcAft>
              <a:buSzPct val="141176"/>
              <a:buNone/>
            </a:pPr>
            <a:r>
              <a:t/>
            </a:r>
            <a:endParaRPr b="1" sz="1500"/>
          </a:p>
          <a:p>
            <a:pPr indent="-296861" lvl="0" marL="914400" rtl="0" algn="l">
              <a:lnSpc>
                <a:spcPct val="115000"/>
              </a:lnSpc>
              <a:spcBef>
                <a:spcPts val="1200"/>
              </a:spcBef>
              <a:spcAft>
                <a:spcPts val="0"/>
              </a:spcAft>
              <a:buSzPct val="66666"/>
              <a:buChar char="●"/>
            </a:pPr>
            <a:r>
              <a:rPr b="1" lang="en-GB" sz="1500"/>
              <a:t>Tipo Array:  </a:t>
            </a:r>
            <a:r>
              <a:rPr lang="en-GB" sz="1500"/>
              <a:t>é um tipo de objeto que permite armazenar uma coleção de múltiplos itens (valores e/ou objetos):</a:t>
            </a:r>
            <a:endParaRPr sz="1500"/>
          </a:p>
          <a:p>
            <a:pPr indent="-300274" lvl="1" marL="1371600" rtl="0" algn="l">
              <a:lnSpc>
                <a:spcPct val="115000"/>
              </a:lnSpc>
              <a:spcBef>
                <a:spcPts val="0"/>
              </a:spcBef>
              <a:spcAft>
                <a:spcPts val="0"/>
              </a:spcAft>
              <a:buSzPct val="70000"/>
              <a:buChar char="○"/>
            </a:pPr>
            <a:r>
              <a:rPr lang="en-GB" sz="1500"/>
              <a:t>Formato:</a:t>
            </a:r>
            <a:r>
              <a:rPr b="1" lang="en-GB" sz="1500">
                <a:solidFill>
                  <a:schemeClr val="lt1"/>
                </a:solidFill>
                <a:highlight>
                  <a:srgbClr val="C00000"/>
                </a:highlight>
              </a:rPr>
              <a:t>   [ 1 , 2, “jack”, 190 ]  </a:t>
            </a:r>
            <a:r>
              <a:rPr b="1" lang="en-GB" sz="1500">
                <a:solidFill>
                  <a:srgbClr val="C00000"/>
                </a:solidFill>
                <a:highlight>
                  <a:srgbClr val="C00000"/>
                </a:highlight>
              </a:rPr>
              <a:t>.</a:t>
            </a:r>
            <a:r>
              <a:rPr b="1" lang="en-GB" sz="1500">
                <a:solidFill>
                  <a:schemeClr val="lt1"/>
                </a:solidFill>
                <a:highlight>
                  <a:srgbClr val="C00000"/>
                </a:highlight>
              </a:rPr>
              <a:t> </a:t>
            </a:r>
            <a:r>
              <a:rPr b="1" lang="en-GB" sz="1500">
                <a:highlight>
                  <a:srgbClr val="FF9800"/>
                </a:highlight>
              </a:rPr>
              <a:t>   </a:t>
            </a:r>
            <a:endParaRPr b="1" sz="1500">
              <a:highlight>
                <a:srgbClr val="FF9800"/>
              </a:highlight>
            </a:endParaRPr>
          </a:p>
          <a:p>
            <a:pPr indent="-300274" lvl="1" marL="1371600" rtl="0" algn="l">
              <a:lnSpc>
                <a:spcPct val="115000"/>
              </a:lnSpc>
              <a:spcBef>
                <a:spcPts val="0"/>
              </a:spcBef>
              <a:spcAft>
                <a:spcPts val="0"/>
              </a:spcAft>
              <a:buSzPct val="70000"/>
              <a:buChar char="○"/>
            </a:pPr>
            <a:r>
              <a:rPr lang="en-GB" sz="1500"/>
              <a:t>Dispõe de métodos para manipulação de seus valores, por exemplo: </a:t>
            </a:r>
            <a:r>
              <a:rPr b="1" lang="en-GB" sz="1500"/>
              <a:t>filter(), find(), map(), reduce(), sort()</a:t>
            </a:r>
            <a:r>
              <a:rPr lang="en-GB" sz="1500"/>
              <a:t>, dentre outros</a:t>
            </a:r>
            <a:endParaRPr sz="1500"/>
          </a:p>
          <a:p>
            <a:pPr indent="0" lvl="0" marL="1371600" rtl="0" algn="l">
              <a:lnSpc>
                <a:spcPct val="115000"/>
              </a:lnSpc>
              <a:spcBef>
                <a:spcPts val="1200"/>
              </a:spcBef>
              <a:spcAft>
                <a:spcPts val="0"/>
              </a:spcAft>
              <a:buSzPct val="141176"/>
              <a:buNone/>
            </a:pPr>
            <a:r>
              <a:t/>
            </a:r>
            <a:endParaRPr sz="1500"/>
          </a:p>
          <a:p>
            <a:pPr indent="0" lvl="0" marL="0" rtl="0" algn="l">
              <a:lnSpc>
                <a:spcPct val="115000"/>
              </a:lnSpc>
              <a:spcBef>
                <a:spcPts val="1200"/>
              </a:spcBef>
              <a:spcAft>
                <a:spcPts val="0"/>
              </a:spcAft>
              <a:buSzPct val="358316"/>
              <a:buNone/>
            </a:pPr>
            <a:r>
              <a:rPr lang="en-GB" sz="591" u="sng">
                <a:solidFill>
                  <a:schemeClr val="hlink"/>
                </a:solidFill>
                <a:hlinkClick r:id="rId3"/>
              </a:rPr>
              <a:t>https://developer.mozilla.org/en-US/docs/Web/JavaScript/Reference/Global_Objects/Object</a:t>
            </a:r>
            <a:endParaRPr sz="591"/>
          </a:p>
          <a:p>
            <a:pPr indent="0" lvl="0" marL="0" rtl="0" algn="l">
              <a:lnSpc>
                <a:spcPct val="115000"/>
              </a:lnSpc>
              <a:spcBef>
                <a:spcPts val="1200"/>
              </a:spcBef>
              <a:spcAft>
                <a:spcPts val="1200"/>
              </a:spcAft>
              <a:buSzPct val="358316"/>
              <a:buNone/>
            </a:pPr>
            <a:r>
              <a:rPr lang="en-GB" sz="591" u="sng">
                <a:solidFill>
                  <a:schemeClr val="hlink"/>
                </a:solidFill>
                <a:hlinkClick r:id="rId4"/>
              </a:rPr>
              <a:t>https://developer.mozilla.org/en-US/docs/Web/JavaScript/Reference/Global_Objects/Array</a:t>
            </a:r>
            <a:r>
              <a:rPr lang="en-GB" sz="591"/>
              <a:t> </a:t>
            </a:r>
            <a:endParaRPr sz="59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6"/>
          <p:cNvSpPr txBox="1"/>
          <p:nvPr>
            <p:ph type="title"/>
          </p:nvPr>
        </p:nvSpPr>
        <p:spPr>
          <a:xfrm>
            <a:off x="189225" y="136194"/>
            <a:ext cx="8520600" cy="965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a:t>
            </a:r>
            <a:r>
              <a:rPr lang="en-GB">
                <a:solidFill>
                  <a:srgbClr val="B0B0B0"/>
                </a:solidFill>
              </a:rPr>
              <a:t>&gt; Tipos e Estruturas de Dados</a:t>
            </a:r>
            <a:r>
              <a:rPr lang="en-GB"/>
              <a:t> </a:t>
            </a:r>
            <a:endParaRPr/>
          </a:p>
          <a:p>
            <a:pPr indent="0" lvl="0" marL="0" rtl="0" algn="l">
              <a:lnSpc>
                <a:spcPct val="100000"/>
              </a:lnSpc>
              <a:spcBef>
                <a:spcPts val="0"/>
              </a:spcBef>
              <a:spcAft>
                <a:spcPts val="0"/>
              </a:spcAft>
              <a:buSzPct val="111111"/>
              <a:buNone/>
            </a:pPr>
            <a:r>
              <a:rPr lang="en-GB"/>
              <a:t>&gt; Formato de Array e Object</a:t>
            </a:r>
            <a:endParaRPr/>
          </a:p>
        </p:txBody>
      </p:sp>
      <p:sp>
        <p:nvSpPr>
          <p:cNvPr id="572" name="Google Shape;572;p7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573" name="Google Shape;573;p76"/>
          <p:cNvPicPr preferRelativeResize="0"/>
          <p:nvPr/>
        </p:nvPicPr>
        <p:blipFill rotWithShape="1">
          <a:blip r:embed="rId3">
            <a:alphaModFix/>
          </a:blip>
          <a:srcRect b="0" l="0" r="0" t="0"/>
          <a:stretch/>
        </p:blipFill>
        <p:spPr>
          <a:xfrm>
            <a:off x="1451650" y="1230525"/>
            <a:ext cx="5549226" cy="3721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&gt; </a:t>
            </a:r>
            <a:r>
              <a:rPr b="1" lang="en-GB">
                <a:latin typeface="Roboto"/>
                <a:ea typeface="Roboto"/>
                <a:cs typeface="Roboto"/>
                <a:sym typeface="Roboto"/>
              </a:rPr>
              <a:t>Loops e iteração</a:t>
            </a:r>
            <a:endParaRPr b="1">
              <a:latin typeface="Roboto"/>
              <a:ea typeface="Roboto"/>
              <a:cs typeface="Roboto"/>
              <a:sym typeface="Roboto"/>
            </a:endParaRPr>
          </a:p>
        </p:txBody>
      </p:sp>
      <p:sp>
        <p:nvSpPr>
          <p:cNvPr id="579" name="Google Shape;579;p7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80" name="Google Shape;580;p77"/>
          <p:cNvSpPr txBox="1"/>
          <p:nvPr>
            <p:ph idx="1" type="body"/>
          </p:nvPr>
        </p:nvSpPr>
        <p:spPr>
          <a:xfrm>
            <a:off x="272550" y="731850"/>
            <a:ext cx="8208000" cy="43605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1200"/>
              </a:spcBef>
              <a:spcAft>
                <a:spcPts val="0"/>
              </a:spcAft>
              <a:buSzPct val="192000"/>
              <a:buNone/>
            </a:pPr>
            <a:r>
              <a:rPr lang="en-GB" sz="1500"/>
              <a:t>Os loops oferecem uma maneira </a:t>
            </a:r>
            <a:r>
              <a:rPr b="1" lang="en-GB" sz="1500"/>
              <a:t>rápida</a:t>
            </a:r>
            <a:r>
              <a:rPr lang="en-GB" sz="1500"/>
              <a:t> e </a:t>
            </a:r>
            <a:r>
              <a:rPr b="1" lang="en-GB" sz="1500"/>
              <a:t>fácil</a:t>
            </a:r>
            <a:r>
              <a:rPr lang="en-GB" sz="1500"/>
              <a:t> de fazer algo repetidamente. O JS oferece diferentes opções de iteração. Dentre elas, podemos destacar:</a:t>
            </a:r>
            <a:endParaRPr sz="1500"/>
          </a:p>
          <a:p>
            <a:pPr indent="-288193" lvl="1" marL="914400" rtl="0" algn="l">
              <a:lnSpc>
                <a:spcPct val="115000"/>
              </a:lnSpc>
              <a:spcBef>
                <a:spcPts val="1200"/>
              </a:spcBef>
              <a:spcAft>
                <a:spcPts val="0"/>
              </a:spcAft>
              <a:buSzPct val="100000"/>
              <a:buChar char="○"/>
            </a:pPr>
            <a:r>
              <a:rPr lang="en-GB" sz="1500"/>
              <a:t>O tradicional “for”:</a:t>
            </a:r>
            <a:endParaRPr sz="1500"/>
          </a:p>
          <a:p>
            <a:pPr indent="0" lvl="0" marL="914400" rtl="0" algn="l">
              <a:lnSpc>
                <a:spcPct val="115000"/>
              </a:lnSpc>
              <a:spcBef>
                <a:spcPts val="1200"/>
              </a:spcBef>
              <a:spcAft>
                <a:spcPts val="0"/>
              </a:spcAft>
              <a:buSzPct val="192000"/>
              <a:buNone/>
            </a:pPr>
            <a:r>
              <a:t/>
            </a:r>
            <a:endParaRPr sz="1500"/>
          </a:p>
          <a:p>
            <a:pPr indent="0" lvl="0" marL="914400" rtl="0" algn="l">
              <a:lnSpc>
                <a:spcPct val="115000"/>
              </a:lnSpc>
              <a:spcBef>
                <a:spcPts val="1200"/>
              </a:spcBef>
              <a:spcAft>
                <a:spcPts val="0"/>
              </a:spcAft>
              <a:buSzPct val="192000"/>
              <a:buNone/>
            </a:pPr>
            <a:r>
              <a:t/>
            </a:r>
            <a:endParaRPr sz="1500"/>
          </a:p>
          <a:p>
            <a:pPr indent="0" lvl="0" marL="914400" rtl="0" algn="l">
              <a:lnSpc>
                <a:spcPct val="115000"/>
              </a:lnSpc>
              <a:spcBef>
                <a:spcPts val="1200"/>
              </a:spcBef>
              <a:spcAft>
                <a:spcPts val="0"/>
              </a:spcAft>
              <a:buSzPct val="192000"/>
              <a:buNone/>
            </a:pPr>
            <a:r>
              <a:t/>
            </a:r>
            <a:endParaRPr sz="1500"/>
          </a:p>
          <a:p>
            <a:pPr indent="-264355" lvl="1" marL="914400" rtl="0" algn="l">
              <a:lnSpc>
                <a:spcPct val="115000"/>
              </a:lnSpc>
              <a:spcBef>
                <a:spcPts val="1200"/>
              </a:spcBef>
              <a:spcAft>
                <a:spcPts val="0"/>
              </a:spcAft>
              <a:buSzPct val="60000"/>
              <a:buChar char="○"/>
            </a:pPr>
            <a:r>
              <a:rPr b="1" lang="en-GB" sz="1500"/>
              <a:t>For .. in</a:t>
            </a:r>
            <a:r>
              <a:rPr lang="en-GB" sz="1500"/>
              <a:t>:</a:t>
            </a:r>
            <a:endParaRPr sz="1500"/>
          </a:p>
          <a:p>
            <a:pPr indent="0" lvl="0" marL="0" rtl="0" algn="l">
              <a:lnSpc>
                <a:spcPct val="115000"/>
              </a:lnSpc>
              <a:spcBef>
                <a:spcPts val="1200"/>
              </a:spcBef>
              <a:spcAft>
                <a:spcPts val="0"/>
              </a:spcAft>
              <a:buSzPct val="192000"/>
              <a:buNone/>
            </a:pPr>
            <a:r>
              <a:t/>
            </a:r>
            <a:endParaRPr sz="1500"/>
          </a:p>
          <a:p>
            <a:pPr indent="-288193" lvl="1" marL="914400" rtl="0" algn="l">
              <a:lnSpc>
                <a:spcPct val="115000"/>
              </a:lnSpc>
              <a:spcBef>
                <a:spcPts val="1200"/>
              </a:spcBef>
              <a:spcAft>
                <a:spcPts val="0"/>
              </a:spcAft>
              <a:buSzPct val="100000"/>
              <a:buChar char="○"/>
            </a:pPr>
            <a:r>
              <a:rPr b="1" lang="en-GB" sz="1500"/>
              <a:t>For … of</a:t>
            </a:r>
            <a:r>
              <a:rPr lang="en-GB" sz="1500"/>
              <a:t>:</a:t>
            </a:r>
            <a:endParaRPr sz="1500"/>
          </a:p>
          <a:p>
            <a:pPr indent="0" lvl="0" marL="0" rtl="0" algn="l">
              <a:lnSpc>
                <a:spcPct val="115000"/>
              </a:lnSpc>
              <a:spcBef>
                <a:spcPts val="1200"/>
              </a:spcBef>
              <a:spcAft>
                <a:spcPts val="0"/>
              </a:spcAft>
              <a:buSzPct val="192000"/>
              <a:buNone/>
            </a:pPr>
            <a:r>
              <a:t/>
            </a:r>
            <a:endParaRPr sz="1500"/>
          </a:p>
          <a:p>
            <a:pPr indent="-288193" lvl="1" marL="914400" rtl="0" algn="l">
              <a:lnSpc>
                <a:spcPct val="115000"/>
              </a:lnSpc>
              <a:spcBef>
                <a:spcPts val="1200"/>
              </a:spcBef>
              <a:spcAft>
                <a:spcPts val="0"/>
              </a:spcAft>
              <a:buSzPct val="100000"/>
              <a:buChar char="○"/>
            </a:pPr>
            <a:r>
              <a:rPr b="1" lang="en-GB" sz="1500"/>
              <a:t>Array.map()</a:t>
            </a:r>
            <a:endParaRPr b="1" sz="1500"/>
          </a:p>
          <a:p>
            <a:pPr indent="0" lvl="0" marL="914400" rtl="0" algn="l">
              <a:lnSpc>
                <a:spcPct val="115000"/>
              </a:lnSpc>
              <a:spcBef>
                <a:spcPts val="1200"/>
              </a:spcBef>
              <a:spcAft>
                <a:spcPts val="0"/>
              </a:spcAft>
              <a:buSzPct val="192000"/>
              <a:buNone/>
            </a:pPr>
            <a:r>
              <a:t/>
            </a:r>
            <a:endParaRPr sz="1500"/>
          </a:p>
          <a:p>
            <a:pPr indent="0" lvl="0" marL="914400" rtl="0" algn="l">
              <a:lnSpc>
                <a:spcPct val="115000"/>
              </a:lnSpc>
              <a:spcBef>
                <a:spcPts val="1200"/>
              </a:spcBef>
              <a:spcAft>
                <a:spcPts val="0"/>
              </a:spcAft>
              <a:buSzPct val="192000"/>
              <a:buNone/>
            </a:pPr>
            <a:r>
              <a:t/>
            </a:r>
            <a:endParaRPr sz="1500"/>
          </a:p>
          <a:p>
            <a:pPr indent="0" lvl="0" marL="457200" rtl="0" algn="l">
              <a:lnSpc>
                <a:spcPct val="115000"/>
              </a:lnSpc>
              <a:spcBef>
                <a:spcPts val="1200"/>
              </a:spcBef>
              <a:spcAft>
                <a:spcPts val="0"/>
              </a:spcAft>
              <a:buSzPct val="192000"/>
              <a:buNone/>
            </a:pPr>
            <a:r>
              <a:t/>
            </a:r>
            <a:endParaRPr sz="1500"/>
          </a:p>
          <a:p>
            <a:pPr indent="0" lvl="0" marL="0" rtl="0" algn="l">
              <a:lnSpc>
                <a:spcPct val="115000"/>
              </a:lnSpc>
              <a:spcBef>
                <a:spcPts val="1200"/>
              </a:spcBef>
              <a:spcAft>
                <a:spcPts val="1200"/>
              </a:spcAft>
              <a:buSzPct val="377951"/>
              <a:buNone/>
            </a:pPr>
            <a:r>
              <a:rPr lang="en-GB" sz="762" u="sng">
                <a:solidFill>
                  <a:schemeClr val="hlink"/>
                </a:solidFill>
                <a:hlinkClick r:id="rId3"/>
              </a:rPr>
              <a:t>https://developer.mozilla.org/en-US/docs/Web/JavaScript/Guide/Loops_and_iteration</a:t>
            </a:r>
            <a:r>
              <a:rPr lang="en-GB" sz="762"/>
              <a:t> </a:t>
            </a:r>
            <a:endParaRPr sz="762"/>
          </a:p>
        </p:txBody>
      </p:sp>
      <p:pic>
        <p:nvPicPr>
          <p:cNvPr id="581" name="Google Shape;581;p77"/>
          <p:cNvPicPr preferRelativeResize="0"/>
          <p:nvPr/>
        </p:nvPicPr>
        <p:blipFill rotWithShape="1">
          <a:blip r:embed="rId4">
            <a:alphaModFix/>
          </a:blip>
          <a:srcRect b="0" l="0" r="0" t="0"/>
          <a:stretch/>
        </p:blipFill>
        <p:spPr>
          <a:xfrm>
            <a:off x="1251075" y="1371600"/>
            <a:ext cx="3204725" cy="812450"/>
          </a:xfrm>
          <a:prstGeom prst="rect">
            <a:avLst/>
          </a:prstGeom>
          <a:noFill/>
          <a:ln>
            <a:noFill/>
          </a:ln>
        </p:spPr>
      </p:pic>
      <p:pic>
        <p:nvPicPr>
          <p:cNvPr id="582" name="Google Shape;582;p77"/>
          <p:cNvPicPr preferRelativeResize="0"/>
          <p:nvPr/>
        </p:nvPicPr>
        <p:blipFill rotWithShape="1">
          <a:blip r:embed="rId5">
            <a:alphaModFix/>
          </a:blip>
          <a:srcRect b="0" l="0" r="0" t="0"/>
          <a:stretch/>
        </p:blipFill>
        <p:spPr>
          <a:xfrm>
            <a:off x="1251075" y="2510550"/>
            <a:ext cx="1425968" cy="393600"/>
          </a:xfrm>
          <a:prstGeom prst="rect">
            <a:avLst/>
          </a:prstGeom>
          <a:noFill/>
          <a:ln>
            <a:noFill/>
          </a:ln>
        </p:spPr>
      </p:pic>
      <p:pic>
        <p:nvPicPr>
          <p:cNvPr id="583" name="Google Shape;583;p77"/>
          <p:cNvPicPr preferRelativeResize="0"/>
          <p:nvPr/>
        </p:nvPicPr>
        <p:blipFill rotWithShape="1">
          <a:blip r:embed="rId6">
            <a:alphaModFix/>
          </a:blip>
          <a:srcRect b="0" l="0" r="0" t="0"/>
          <a:stretch/>
        </p:blipFill>
        <p:spPr>
          <a:xfrm>
            <a:off x="1251063" y="3087575"/>
            <a:ext cx="1425975" cy="416435"/>
          </a:xfrm>
          <a:prstGeom prst="rect">
            <a:avLst/>
          </a:prstGeom>
          <a:noFill/>
          <a:ln>
            <a:noFill/>
          </a:ln>
        </p:spPr>
      </p:pic>
      <p:pic>
        <p:nvPicPr>
          <p:cNvPr id="584" name="Google Shape;584;p77"/>
          <p:cNvPicPr preferRelativeResize="0"/>
          <p:nvPr/>
        </p:nvPicPr>
        <p:blipFill rotWithShape="1">
          <a:blip r:embed="rId7">
            <a:alphaModFix amt="76000"/>
          </a:blip>
          <a:srcRect b="0" l="0" r="0" t="0"/>
          <a:stretch/>
        </p:blipFill>
        <p:spPr>
          <a:xfrm>
            <a:off x="1204350" y="3714575"/>
            <a:ext cx="2415950" cy="854250"/>
          </a:xfrm>
          <a:prstGeom prst="rect">
            <a:avLst/>
          </a:prstGeom>
          <a:noFill/>
          <a:ln>
            <a:noFill/>
          </a:ln>
          <a:effectLst>
            <a:outerShdw blurRad="57150" rotWithShape="0" algn="bl" dir="5400000" dist="19050">
              <a:srgbClr val="000000">
                <a:alpha val="4941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&gt; </a:t>
            </a:r>
            <a:r>
              <a:rPr b="1" lang="en-GB">
                <a:latin typeface="Roboto"/>
                <a:ea typeface="Roboto"/>
                <a:cs typeface="Roboto"/>
                <a:sym typeface="Roboto"/>
              </a:rPr>
              <a:t>Funções</a:t>
            </a:r>
            <a:endParaRPr b="1">
              <a:latin typeface="Roboto"/>
              <a:ea typeface="Roboto"/>
              <a:cs typeface="Roboto"/>
              <a:sym typeface="Roboto"/>
            </a:endParaRPr>
          </a:p>
        </p:txBody>
      </p:sp>
      <p:sp>
        <p:nvSpPr>
          <p:cNvPr id="590" name="Google Shape;590;p7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591" name="Google Shape;591;p78"/>
          <p:cNvPicPr preferRelativeResize="0"/>
          <p:nvPr/>
        </p:nvPicPr>
        <p:blipFill rotWithShape="1">
          <a:blip r:embed="rId3">
            <a:alphaModFix/>
          </a:blip>
          <a:srcRect b="28136" l="31057" r="24612" t="39492"/>
          <a:stretch/>
        </p:blipFill>
        <p:spPr>
          <a:xfrm>
            <a:off x="189225" y="955150"/>
            <a:ext cx="8520600" cy="349954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a:t>
            </a:r>
            <a:r>
              <a:rPr lang="en-GB"/>
              <a:t> </a:t>
            </a:r>
            <a:r>
              <a:rPr lang="en-GB">
                <a:solidFill>
                  <a:srgbClr val="B0B0B0"/>
                </a:solidFill>
              </a:rPr>
              <a:t>&gt; </a:t>
            </a:r>
            <a:r>
              <a:rPr b="1" lang="en-GB">
                <a:solidFill>
                  <a:srgbClr val="B0B0B0"/>
                </a:solidFill>
                <a:latin typeface="Roboto"/>
                <a:ea typeface="Roboto"/>
                <a:cs typeface="Roboto"/>
                <a:sym typeface="Roboto"/>
              </a:rPr>
              <a:t>Funções</a:t>
            </a:r>
            <a:r>
              <a:rPr b="1" lang="en-GB">
                <a:latin typeface="Roboto"/>
                <a:ea typeface="Roboto"/>
                <a:cs typeface="Roboto"/>
                <a:sym typeface="Roboto"/>
              </a:rPr>
              <a:t> &gt; Arrow functions (Funções de seta)</a:t>
            </a:r>
            <a:endParaRPr b="1">
              <a:latin typeface="Roboto"/>
              <a:ea typeface="Roboto"/>
              <a:cs typeface="Roboto"/>
              <a:sym typeface="Roboto"/>
            </a:endParaRPr>
          </a:p>
        </p:txBody>
      </p:sp>
      <p:sp>
        <p:nvSpPr>
          <p:cNvPr id="597" name="Google Shape;597;p7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598" name="Google Shape;598;p79"/>
          <p:cNvSpPr txBox="1"/>
          <p:nvPr>
            <p:ph idx="1" type="body"/>
          </p:nvPr>
        </p:nvSpPr>
        <p:spPr>
          <a:xfrm>
            <a:off x="473725" y="1237925"/>
            <a:ext cx="7919700" cy="756300"/>
          </a:xfrm>
          <a:prstGeom prst="rect">
            <a:avLst/>
          </a:prstGeom>
          <a:noFill/>
          <a:ln>
            <a:noFill/>
          </a:ln>
        </p:spPr>
        <p:txBody>
          <a:bodyPr anchorCtr="0" anchor="t" bIns="91425" lIns="91425" spcFirstLastPara="1" rIns="91425" wrap="square" tIns="91425">
            <a:normAutofit/>
          </a:bodyPr>
          <a:lstStyle/>
          <a:p>
            <a:pPr indent="-302814" lvl="0" marL="457200" rtl="0" algn="l">
              <a:lnSpc>
                <a:spcPct val="115000"/>
              </a:lnSpc>
              <a:spcBef>
                <a:spcPts val="1200"/>
              </a:spcBef>
              <a:spcAft>
                <a:spcPts val="0"/>
              </a:spcAft>
              <a:buSzPts val="1169"/>
              <a:buChar char="●"/>
            </a:pPr>
            <a:r>
              <a:rPr lang="en-GB" sz="1500"/>
              <a:t>Permitem escrever funções com uma sintaxe mais curta;</a:t>
            </a:r>
            <a:endParaRPr sz="1500"/>
          </a:p>
          <a:p>
            <a:pPr indent="-302814" lvl="0" marL="457200" rtl="0" algn="l">
              <a:lnSpc>
                <a:spcPct val="115000"/>
              </a:lnSpc>
              <a:spcBef>
                <a:spcPts val="0"/>
              </a:spcBef>
              <a:spcAft>
                <a:spcPts val="0"/>
              </a:spcAft>
              <a:buSzPts val="1169"/>
              <a:buChar char="●"/>
            </a:pPr>
            <a:r>
              <a:rPr lang="en-GB" sz="1500"/>
              <a:t>Sempre são anônimas, ou seja, sem nome.</a:t>
            </a:r>
            <a:endParaRPr sz="1500"/>
          </a:p>
        </p:txBody>
      </p:sp>
      <p:pic>
        <p:nvPicPr>
          <p:cNvPr id="599" name="Google Shape;599;p79"/>
          <p:cNvPicPr preferRelativeResize="0"/>
          <p:nvPr/>
        </p:nvPicPr>
        <p:blipFill rotWithShape="1">
          <a:blip r:embed="rId3">
            <a:alphaModFix/>
          </a:blip>
          <a:srcRect b="0" l="0" r="0" t="0"/>
          <a:stretch/>
        </p:blipFill>
        <p:spPr>
          <a:xfrm>
            <a:off x="189225" y="2222825"/>
            <a:ext cx="8705824" cy="21022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a:t>
            </a:r>
            <a:r>
              <a:rPr b="1" lang="en-GB">
                <a:latin typeface="Roboto"/>
                <a:ea typeface="Roboto"/>
                <a:cs typeface="Roboto"/>
                <a:sym typeface="Roboto"/>
              </a:rPr>
              <a:t>&gt; JavaScript e o Navegador</a:t>
            </a:r>
            <a:endParaRPr b="1">
              <a:latin typeface="Roboto"/>
              <a:ea typeface="Roboto"/>
              <a:cs typeface="Roboto"/>
              <a:sym typeface="Roboto"/>
            </a:endParaRPr>
          </a:p>
          <a:p>
            <a:pPr indent="0" lvl="0" marL="0" rtl="0" algn="l">
              <a:lnSpc>
                <a:spcPct val="100000"/>
              </a:lnSpc>
              <a:spcBef>
                <a:spcPts val="0"/>
              </a:spcBef>
              <a:spcAft>
                <a:spcPts val="0"/>
              </a:spcAft>
              <a:buClr>
                <a:schemeClr val="dk1"/>
              </a:buClr>
              <a:buSzPct val="39285"/>
              <a:buFont typeface="Arial"/>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05" name="Google Shape;605;p8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06" name="Google Shape;606;p80"/>
          <p:cNvSpPr txBox="1"/>
          <p:nvPr>
            <p:ph idx="1" type="body"/>
          </p:nvPr>
        </p:nvSpPr>
        <p:spPr>
          <a:xfrm>
            <a:off x="272550" y="1036650"/>
            <a:ext cx="8068500" cy="29442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O JS consegue modificar dinamicamente o HTML e CSS para atualizar uma interface do usuário sem que seja necessário recarregar a página.</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Isso acontece por meio de uma API chamada </a:t>
            </a:r>
            <a:r>
              <a:rPr b="1" lang="en-GB" sz="1500">
                <a:solidFill>
                  <a:srgbClr val="C00000"/>
                </a:solidFill>
              </a:rPr>
              <a:t>DOM</a:t>
            </a:r>
            <a:r>
              <a:rPr lang="en-GB" sz="1500"/>
              <a:t> (Document Object Model)</a:t>
            </a:r>
            <a:endParaRPr sz="1500"/>
          </a:p>
          <a:p>
            <a:pPr indent="-285750" lvl="1" marL="914400" rtl="0" algn="l">
              <a:lnSpc>
                <a:spcPct val="115000"/>
              </a:lnSpc>
              <a:spcBef>
                <a:spcPts val="0"/>
              </a:spcBef>
              <a:spcAft>
                <a:spcPts val="0"/>
              </a:spcAft>
              <a:buSzPts val="900"/>
              <a:buChar char="○"/>
            </a:pPr>
            <a:r>
              <a:rPr b="1" lang="en-GB" sz="1500">
                <a:solidFill>
                  <a:srgbClr val="C00000"/>
                </a:solidFill>
              </a:rPr>
              <a:t>Document</a:t>
            </a:r>
            <a:r>
              <a:rPr lang="en-GB" sz="1500"/>
              <a:t>: a página web</a:t>
            </a:r>
            <a:endParaRPr sz="1500"/>
          </a:p>
          <a:p>
            <a:pPr indent="-285750" lvl="1" marL="914400" rtl="0" algn="l">
              <a:lnSpc>
                <a:spcPct val="115000"/>
              </a:lnSpc>
              <a:spcBef>
                <a:spcPts val="0"/>
              </a:spcBef>
              <a:spcAft>
                <a:spcPts val="0"/>
              </a:spcAft>
              <a:buSzPts val="900"/>
              <a:buChar char="○"/>
            </a:pPr>
            <a:r>
              <a:rPr b="1" lang="en-GB" sz="1500">
                <a:solidFill>
                  <a:srgbClr val="C00000"/>
                </a:solidFill>
              </a:rPr>
              <a:t>Object</a:t>
            </a:r>
            <a:r>
              <a:rPr lang="en-GB" sz="1500"/>
              <a:t>: todo elemento HTML no documento</a:t>
            </a:r>
            <a:endParaRPr sz="1500"/>
          </a:p>
          <a:p>
            <a:pPr indent="-285750" lvl="1" marL="914400" rtl="0" algn="l">
              <a:lnSpc>
                <a:spcPct val="115000"/>
              </a:lnSpc>
              <a:spcBef>
                <a:spcPts val="0"/>
              </a:spcBef>
              <a:spcAft>
                <a:spcPts val="0"/>
              </a:spcAft>
              <a:buSzPts val="900"/>
              <a:buChar char="○"/>
            </a:pPr>
            <a:r>
              <a:rPr b="1" lang="en-GB" sz="1500">
                <a:solidFill>
                  <a:srgbClr val="C00000"/>
                </a:solidFill>
              </a:rPr>
              <a:t>Model</a:t>
            </a:r>
            <a:r>
              <a:rPr lang="en-GB" sz="1500"/>
              <a:t>: descreve como os objetos são representados, em uma espécie de árvore hierárquica</a:t>
            </a:r>
            <a:endParaRPr sz="1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1"/>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b="1" lang="en-GB">
                <a:latin typeface="Roboto"/>
                <a:ea typeface="Roboto"/>
                <a:cs typeface="Roboto"/>
                <a:sym typeface="Roboto"/>
              </a:rPr>
              <a:t> &gt; DOM</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12" name="Google Shape;612;p8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13" name="Google Shape;613;p81"/>
          <p:cNvSpPr txBox="1"/>
          <p:nvPr>
            <p:ph idx="1" type="body"/>
          </p:nvPr>
        </p:nvSpPr>
        <p:spPr>
          <a:xfrm>
            <a:off x="272550" y="899675"/>
            <a:ext cx="8068500" cy="38484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O DOM é uma interface de programação para os documentos HTML e XML. Ele interpreta a página para que o JavaScript possa </a:t>
            </a:r>
            <a:r>
              <a:rPr b="1" lang="en-GB" sz="1500">
                <a:solidFill>
                  <a:srgbClr val="C00000"/>
                </a:solidFill>
              </a:rPr>
              <a:t>modificar a estrutura, estilo e conteúdo</a:t>
            </a:r>
            <a:r>
              <a:rPr lang="en-GB" sz="1500"/>
              <a:t>.</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O DOM tem uma estrutura de árvore. Então é possível a partir do acesso ao nó raiz </a:t>
            </a:r>
            <a:r>
              <a:rPr b="1" i="1" lang="en-GB" sz="1500">
                <a:solidFill>
                  <a:srgbClr val="C00000"/>
                </a:solidFill>
              </a:rPr>
              <a:t>Document</a:t>
            </a:r>
            <a:r>
              <a:rPr lang="en-GB" sz="1500"/>
              <a:t> acessar todos os nós filhos, além de acessar também os objetos dos nós, como os atributos por exemplo.</a:t>
            </a:r>
            <a:endParaRPr sz="1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b="1" lang="en-GB">
                <a:latin typeface="Roboto"/>
                <a:ea typeface="Roboto"/>
                <a:cs typeface="Roboto"/>
                <a:sym typeface="Roboto"/>
              </a:rPr>
              <a:t> </a:t>
            </a:r>
            <a:r>
              <a:rPr lang="en-GB">
                <a:solidFill>
                  <a:srgbClr val="B0B0B0"/>
                </a:solidFill>
              </a:rPr>
              <a:t>&gt; DOM</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Estrutura do Documento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19" name="Google Shape;619;p8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620" name="Google Shape;620;p82"/>
          <p:cNvPicPr preferRelativeResize="0"/>
          <p:nvPr/>
        </p:nvPicPr>
        <p:blipFill rotWithShape="1">
          <a:blip r:embed="rId3">
            <a:alphaModFix/>
          </a:blip>
          <a:srcRect b="0" l="0" r="0" t="0"/>
          <a:stretch/>
        </p:blipFill>
        <p:spPr>
          <a:xfrm>
            <a:off x="5149312" y="930950"/>
            <a:ext cx="3372738" cy="3803350"/>
          </a:xfrm>
          <a:prstGeom prst="rect">
            <a:avLst/>
          </a:prstGeom>
          <a:noFill/>
          <a:ln>
            <a:noFill/>
          </a:ln>
        </p:spPr>
      </p:pic>
      <p:pic>
        <p:nvPicPr>
          <p:cNvPr id="621" name="Google Shape;621;p82"/>
          <p:cNvPicPr preferRelativeResize="0"/>
          <p:nvPr/>
        </p:nvPicPr>
        <p:blipFill rotWithShape="1">
          <a:blip r:embed="rId4">
            <a:alphaModFix/>
          </a:blip>
          <a:srcRect b="0" l="0" r="0" t="0"/>
          <a:stretch/>
        </p:blipFill>
        <p:spPr>
          <a:xfrm>
            <a:off x="422750" y="1685177"/>
            <a:ext cx="4655746" cy="203066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b="1" lang="en-GB">
                <a:latin typeface="Roboto"/>
                <a:ea typeface="Roboto"/>
                <a:cs typeface="Roboto"/>
                <a:sym typeface="Roboto"/>
              </a:rPr>
              <a:t> </a:t>
            </a:r>
            <a:r>
              <a:rPr lang="en-GB">
                <a:solidFill>
                  <a:srgbClr val="B0B0B0"/>
                </a:solidFill>
              </a:rPr>
              <a:t>&gt; DOM</a:t>
            </a:r>
            <a:r>
              <a:rPr b="1" lang="en-GB">
                <a:latin typeface="Roboto"/>
                <a:ea typeface="Roboto"/>
                <a:cs typeface="Roboto"/>
                <a:sym typeface="Roboto"/>
              </a:rPr>
              <a:t> &gt; Árvores</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27" name="Google Shape;627;p8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628" name="Google Shape;628;p83"/>
          <p:cNvPicPr preferRelativeResize="0"/>
          <p:nvPr/>
        </p:nvPicPr>
        <p:blipFill rotWithShape="1">
          <a:blip r:embed="rId3">
            <a:alphaModFix/>
          </a:blip>
          <a:srcRect b="0" l="4562" r="2327" t="10714"/>
          <a:stretch/>
        </p:blipFill>
        <p:spPr>
          <a:xfrm>
            <a:off x="809825" y="867875"/>
            <a:ext cx="7524351" cy="401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4"/>
          <p:cNvSpPr txBox="1"/>
          <p:nvPr>
            <p:ph type="title"/>
          </p:nvPr>
        </p:nvSpPr>
        <p:spPr>
          <a:xfrm>
            <a:off x="189225" y="136196"/>
            <a:ext cx="8520600" cy="81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lang="en-GB"/>
              <a:t> </a:t>
            </a:r>
            <a:r>
              <a:rPr lang="en-GB">
                <a:solidFill>
                  <a:srgbClr val="B0B0B0"/>
                </a:solidFill>
              </a:rPr>
              <a:t>&gt; DOM</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Métodos &gt; Acessar Elementos</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34" name="Google Shape;634;p8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35" name="Google Shape;635;p84"/>
          <p:cNvSpPr txBox="1"/>
          <p:nvPr>
            <p:ph idx="1" type="body"/>
          </p:nvPr>
        </p:nvSpPr>
        <p:spPr>
          <a:xfrm>
            <a:off x="272550" y="1352875"/>
            <a:ext cx="8068500" cy="22011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document.</a:t>
            </a:r>
            <a:r>
              <a:rPr b="1" lang="en-GB" sz="1500"/>
              <a:t>getElementsByClassName</a:t>
            </a:r>
            <a:r>
              <a:rPr lang="en-GB" sz="1500"/>
              <a:t>(“nomeClasse”)</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document.</a:t>
            </a:r>
            <a:r>
              <a:rPr b="1" lang="en-GB" sz="1500"/>
              <a:t>getElementsByTagName</a:t>
            </a:r>
            <a:r>
              <a:rPr lang="en-GB" sz="1500"/>
              <a:t>(“nomeTag”)</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document.</a:t>
            </a:r>
            <a:r>
              <a:rPr b="1" lang="en-GB" sz="1500"/>
              <a:t>getElementById</a:t>
            </a:r>
            <a:r>
              <a:rPr lang="en-GB" sz="1500"/>
              <a:t>(“nomeId”)</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GB"/>
              <a:t>Projetos disponíveis</a:t>
            </a:r>
            <a:endParaRPr/>
          </a:p>
        </p:txBody>
      </p:sp>
      <p:sp>
        <p:nvSpPr>
          <p:cNvPr id="123" name="Google Shape;123;p2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sz="1300"/>
              <a:t>‹#›</a:t>
            </a:fld>
            <a:endParaRPr sz="1300"/>
          </a:p>
        </p:txBody>
      </p:sp>
      <p:grpSp>
        <p:nvGrpSpPr>
          <p:cNvPr id="124" name="Google Shape;124;p22"/>
          <p:cNvGrpSpPr/>
          <p:nvPr/>
        </p:nvGrpSpPr>
        <p:grpSpPr>
          <a:xfrm>
            <a:off x="1315056" y="1371571"/>
            <a:ext cx="2519937" cy="2519937"/>
            <a:chOff x="523930" y="1041061"/>
            <a:chExt cx="2337170" cy="2337170"/>
          </a:xfrm>
        </p:grpSpPr>
        <p:pic>
          <p:nvPicPr>
            <p:cNvPr descr="Design a circular brand logo that encapsulates the essence of a modern supermarket. The logo should feature elements that are common in grocery stores such as a shopping cart, fresh produce like fruits and vegetables, and a barcode to represent a wide range of products. The colors should be bright and welcoming, similar to the vibrant lighting and colorful packaging seen in the aisles of the supermarket. The logo should be contained within a round border, signifying unity and the comprehensive nature of the shopping experience." id="125" name="Google Shape;125;p22"/>
            <p:cNvPicPr preferRelativeResize="0"/>
            <p:nvPr/>
          </p:nvPicPr>
          <p:blipFill rotWithShape="1">
            <a:blip r:embed="rId3">
              <a:alphaModFix/>
            </a:blip>
            <a:srcRect b="0" l="0" r="0" t="0"/>
            <a:stretch/>
          </p:blipFill>
          <p:spPr>
            <a:xfrm>
              <a:off x="523930" y="1041061"/>
              <a:ext cx="2337170" cy="2337170"/>
            </a:xfrm>
            <a:prstGeom prst="rect">
              <a:avLst/>
            </a:prstGeom>
            <a:noFill/>
            <a:ln>
              <a:noFill/>
            </a:ln>
          </p:spPr>
        </p:pic>
        <p:sp>
          <p:nvSpPr>
            <p:cNvPr id="126" name="Google Shape;126;p22"/>
            <p:cNvSpPr txBox="1"/>
            <p:nvPr/>
          </p:nvSpPr>
          <p:spPr>
            <a:xfrm>
              <a:off x="1053557" y="3070453"/>
              <a:ext cx="1278000" cy="28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Meu mercado</a:t>
              </a:r>
              <a:endParaRPr b="0" i="0" sz="1400" u="none" cap="none" strike="noStrike">
                <a:solidFill>
                  <a:srgbClr val="000000"/>
                </a:solidFill>
                <a:latin typeface="Arial"/>
                <a:ea typeface="Arial"/>
                <a:cs typeface="Arial"/>
                <a:sym typeface="Arial"/>
              </a:endParaRPr>
            </a:p>
          </p:txBody>
        </p:sp>
      </p:grpSp>
      <p:sp>
        <p:nvSpPr>
          <p:cNvPr id="127" name="Google Shape;127;p22"/>
          <p:cNvSpPr/>
          <p:nvPr/>
        </p:nvSpPr>
        <p:spPr>
          <a:xfrm>
            <a:off x="4419600" y="2419350"/>
            <a:ext cx="1448400" cy="144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2"/>
          <p:cNvGrpSpPr/>
          <p:nvPr/>
        </p:nvGrpSpPr>
        <p:grpSpPr>
          <a:xfrm>
            <a:off x="4921929" y="1275610"/>
            <a:ext cx="2523600" cy="2543583"/>
            <a:chOff x="4921929" y="1275610"/>
            <a:chExt cx="2523600" cy="2543583"/>
          </a:xfrm>
        </p:grpSpPr>
        <p:pic>
          <p:nvPicPr>
            <p:cNvPr descr="A logo of a clock&#10;&#10;Description automatically generated" id="129" name="Google Shape;129;p22"/>
            <p:cNvPicPr preferRelativeResize="0"/>
            <p:nvPr/>
          </p:nvPicPr>
          <p:blipFill rotWithShape="1">
            <a:blip r:embed="rId4">
              <a:alphaModFix/>
            </a:blip>
            <a:srcRect b="0" l="0" r="0" t="0"/>
            <a:stretch/>
          </p:blipFill>
          <p:spPr>
            <a:xfrm>
              <a:off x="4921929" y="1275610"/>
              <a:ext cx="2523600" cy="2523600"/>
            </a:xfrm>
            <a:prstGeom prst="rect">
              <a:avLst/>
            </a:prstGeom>
            <a:noFill/>
            <a:ln>
              <a:noFill/>
            </a:ln>
          </p:spPr>
        </p:pic>
        <p:sp>
          <p:nvSpPr>
            <p:cNvPr id="130" name="Google Shape;130;p22"/>
            <p:cNvSpPr txBox="1"/>
            <p:nvPr/>
          </p:nvSpPr>
          <p:spPr>
            <a:xfrm>
              <a:off x="5623319" y="3511393"/>
              <a:ext cx="1120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You-Do List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5"/>
          <p:cNvSpPr txBox="1"/>
          <p:nvPr>
            <p:ph type="title"/>
          </p:nvPr>
        </p:nvSpPr>
        <p:spPr>
          <a:xfrm>
            <a:off x="189225" y="136196"/>
            <a:ext cx="8520600" cy="81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lang="en-GB"/>
              <a:t> </a:t>
            </a:r>
            <a:r>
              <a:rPr lang="en-GB">
                <a:solidFill>
                  <a:srgbClr val="B0B0B0"/>
                </a:solidFill>
              </a:rPr>
              <a:t>&gt; DOM</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Métodos &gt; Alterar conteúdo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41" name="Google Shape;641;p85"/>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42" name="Google Shape;642;p85"/>
          <p:cNvSpPr txBox="1"/>
          <p:nvPr>
            <p:ph idx="1" type="body"/>
          </p:nvPr>
        </p:nvSpPr>
        <p:spPr>
          <a:xfrm>
            <a:off x="272550" y="1352875"/>
            <a:ext cx="8068500" cy="14361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a:t>
            </a:r>
            <a:r>
              <a:rPr b="1" lang="en-GB" sz="1500"/>
              <a:t>innerHTML = </a:t>
            </a:r>
            <a:r>
              <a:rPr lang="en-GB" sz="1500"/>
              <a:t>“novo conteúdo”</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b="1" lang="en-GB" sz="1500"/>
              <a:t>.textContent = </a:t>
            </a:r>
            <a:r>
              <a:rPr lang="en-GB" sz="1500"/>
              <a:t>“novo conteúdo”</a:t>
            </a:r>
            <a:endParaRPr sz="1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6"/>
          <p:cNvSpPr txBox="1"/>
          <p:nvPr>
            <p:ph type="title"/>
          </p:nvPr>
        </p:nvSpPr>
        <p:spPr>
          <a:xfrm>
            <a:off x="189225" y="136196"/>
            <a:ext cx="8520600" cy="81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lang="en-GB"/>
              <a:t> </a:t>
            </a:r>
            <a:r>
              <a:rPr lang="en-GB">
                <a:solidFill>
                  <a:srgbClr val="B0B0B0"/>
                </a:solidFill>
              </a:rPr>
              <a:t>&gt; DOM</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Métodos &gt; Alterar estilo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48" name="Google Shape;648;p86"/>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49" name="Google Shape;649;p86"/>
          <p:cNvSpPr txBox="1"/>
          <p:nvPr>
            <p:ph idx="1" type="body"/>
          </p:nvPr>
        </p:nvSpPr>
        <p:spPr>
          <a:xfrm>
            <a:off x="272550" y="1352875"/>
            <a:ext cx="8068500" cy="17070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a:t>
            </a:r>
            <a:r>
              <a:rPr b="1" lang="en-GB" sz="1500"/>
              <a:t>setAttribute</a:t>
            </a:r>
            <a:r>
              <a:rPr lang="en-GB" sz="1500"/>
              <a:t>(“style”, “propriedadeCSS: valor”)</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a:t>
            </a:r>
            <a:r>
              <a:rPr b="1" lang="en-GB" sz="1500"/>
              <a:t>style</a:t>
            </a:r>
            <a:r>
              <a:rPr lang="en-GB" sz="1500"/>
              <a:t>.propriedade = “valor”</a:t>
            </a:r>
            <a:endParaRPr sz="1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7"/>
          <p:cNvSpPr txBox="1"/>
          <p:nvPr>
            <p:ph type="title"/>
          </p:nvPr>
        </p:nvSpPr>
        <p:spPr>
          <a:xfrm>
            <a:off x="189225" y="136196"/>
            <a:ext cx="8520600" cy="81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e o Navegador</a:t>
            </a:r>
            <a:r>
              <a:rPr lang="en-GB"/>
              <a:t> </a:t>
            </a:r>
            <a:r>
              <a:rPr lang="en-GB">
                <a:solidFill>
                  <a:srgbClr val="B0B0B0"/>
                </a:solidFill>
              </a:rPr>
              <a:t>&gt; DOM</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Métodos &gt; Adicionar/Remover elemento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55" name="Google Shape;655;p87"/>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56" name="Google Shape;656;p87"/>
          <p:cNvSpPr txBox="1"/>
          <p:nvPr>
            <p:ph idx="1" type="body"/>
          </p:nvPr>
        </p:nvSpPr>
        <p:spPr>
          <a:xfrm>
            <a:off x="272550" y="1715750"/>
            <a:ext cx="8068500" cy="14301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1200"/>
              </a:spcBef>
              <a:spcAft>
                <a:spcPts val="0"/>
              </a:spcAft>
              <a:buSzPts val="2104"/>
              <a:buNone/>
            </a:pPr>
            <a:r>
              <a:rPr lang="en-GB" sz="1500"/>
              <a:t>const child</a:t>
            </a:r>
            <a:r>
              <a:rPr b="1" lang="en-GB" sz="1500"/>
              <a:t> </a:t>
            </a:r>
            <a:r>
              <a:rPr lang="en-GB" sz="1500"/>
              <a:t>= document.createElement(“nomeElemento”)</a:t>
            </a:r>
            <a:endParaRPr sz="1500"/>
          </a:p>
          <a:p>
            <a:pPr indent="0" lvl="0" marL="457200" rtl="0" algn="l">
              <a:lnSpc>
                <a:spcPct val="115000"/>
              </a:lnSpc>
              <a:spcBef>
                <a:spcPts val="1200"/>
              </a:spcBef>
              <a:spcAft>
                <a:spcPts val="0"/>
              </a:spcAft>
              <a:buSzPts val="2104"/>
              <a:buNone/>
            </a:pPr>
            <a:r>
              <a:rPr lang="en-GB" sz="1500"/>
              <a:t>parent.</a:t>
            </a:r>
            <a:r>
              <a:rPr b="1" lang="en-GB" sz="1500"/>
              <a:t>appendChild</a:t>
            </a:r>
            <a:r>
              <a:rPr lang="en-GB" sz="1500"/>
              <a:t>(child)</a:t>
            </a:r>
            <a:endParaRPr sz="1500"/>
          </a:p>
          <a:p>
            <a:pPr indent="0" lvl="0" marL="457200" rtl="0" algn="l">
              <a:lnSpc>
                <a:spcPct val="115000"/>
              </a:lnSpc>
              <a:spcBef>
                <a:spcPts val="1200"/>
              </a:spcBef>
              <a:spcAft>
                <a:spcPts val="1200"/>
              </a:spcAft>
              <a:buSzPts val="2104"/>
              <a:buNone/>
            </a:pPr>
            <a:r>
              <a:rPr lang="en-GB" sz="1500"/>
              <a:t>parent.</a:t>
            </a:r>
            <a:r>
              <a:rPr b="1" lang="en-GB" sz="1500"/>
              <a:t>removeChild</a:t>
            </a:r>
            <a:r>
              <a:rPr lang="en-GB" sz="1500"/>
              <a:t>(child)</a:t>
            </a:r>
            <a:endParaRPr sz="15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8"/>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Vamos praticar!</a:t>
            </a:r>
            <a:endParaRPr/>
          </a:p>
        </p:txBody>
      </p:sp>
      <p:sp>
        <p:nvSpPr>
          <p:cNvPr id="662" name="Google Shape;662;p88"/>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63" name="Google Shape;663;p88"/>
          <p:cNvSpPr txBox="1"/>
          <p:nvPr/>
        </p:nvSpPr>
        <p:spPr>
          <a:xfrm>
            <a:off x="189225" y="7318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9"/>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a:t>
            </a:r>
            <a:r>
              <a:rPr b="1" lang="en-GB">
                <a:latin typeface="Roboto"/>
                <a:ea typeface="Roboto"/>
                <a:cs typeface="Roboto"/>
                <a:sym typeface="Roboto"/>
              </a:rPr>
              <a:t>&gt; JavaScript Assíncrono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69" name="Google Shape;669;p89"/>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70" name="Google Shape;670;p89"/>
          <p:cNvSpPr txBox="1"/>
          <p:nvPr>
            <p:ph idx="1" type="body"/>
          </p:nvPr>
        </p:nvSpPr>
        <p:spPr>
          <a:xfrm>
            <a:off x="264775" y="881250"/>
            <a:ext cx="8068500" cy="2499900"/>
          </a:xfrm>
          <a:prstGeom prst="rect">
            <a:avLst/>
          </a:prstGeom>
          <a:noFill/>
          <a:ln>
            <a:noFill/>
          </a:ln>
        </p:spPr>
        <p:txBody>
          <a:bodyPr anchorCtr="0" anchor="t" bIns="91425" lIns="91425" spcFirstLastPara="1" rIns="91425" wrap="square" tIns="91425">
            <a:normAutofit lnSpcReduction="10000"/>
          </a:bodyPr>
          <a:lstStyle/>
          <a:p>
            <a:pPr indent="-295392" lvl="0" marL="457200" rtl="0" algn="l">
              <a:lnSpc>
                <a:spcPct val="115000"/>
              </a:lnSpc>
              <a:spcBef>
                <a:spcPts val="1200"/>
              </a:spcBef>
              <a:spcAft>
                <a:spcPts val="0"/>
              </a:spcAft>
              <a:buSzPts val="1052"/>
              <a:buChar char="●"/>
            </a:pPr>
            <a:r>
              <a:rPr lang="en-GB" sz="1500"/>
              <a:t>O design moderno de software gira em torno do uso de programação </a:t>
            </a:r>
            <a:r>
              <a:rPr b="1" lang="en-GB" sz="1500"/>
              <a:t>assíncrona</a:t>
            </a:r>
            <a:r>
              <a:rPr lang="en-GB" sz="1500"/>
              <a:t>, para permitir que os programas façam mais de uma coisa por vez.</a:t>
            </a:r>
            <a:endParaRPr sz="1500"/>
          </a:p>
          <a:p>
            <a:pPr indent="0" lvl="0" marL="457200" rtl="0" algn="l">
              <a:lnSpc>
                <a:spcPct val="115000"/>
              </a:lnSpc>
              <a:spcBef>
                <a:spcPts val="1200"/>
              </a:spcBef>
              <a:spcAft>
                <a:spcPts val="0"/>
              </a:spcAft>
              <a:buSzPts val="2104"/>
              <a:buNone/>
            </a:pPr>
            <a:r>
              <a:t/>
            </a:r>
            <a:endParaRPr sz="1500"/>
          </a:p>
          <a:p>
            <a:pPr indent="-295392" lvl="0" marL="457200" rtl="0" algn="l">
              <a:lnSpc>
                <a:spcPct val="115000"/>
              </a:lnSpc>
              <a:spcBef>
                <a:spcPts val="1200"/>
              </a:spcBef>
              <a:spcAft>
                <a:spcPts val="0"/>
              </a:spcAft>
              <a:buSzPts val="1052"/>
              <a:buChar char="●"/>
            </a:pPr>
            <a:r>
              <a:rPr lang="en-GB" sz="1500"/>
              <a:t>Muitas funções fornecidas pelos navegadores, podem levar muito tempo e, portanto, são </a:t>
            </a:r>
            <a:r>
              <a:rPr b="1" lang="en-GB" sz="1500"/>
              <a:t>assíncronas</a:t>
            </a:r>
            <a:r>
              <a:rPr lang="en-GB" sz="1500"/>
              <a:t>. Por exemplo:</a:t>
            </a:r>
            <a:endParaRPr sz="1500"/>
          </a:p>
          <a:p>
            <a:pPr indent="0" lvl="0" marL="457200" rtl="0" algn="l">
              <a:lnSpc>
                <a:spcPct val="115000"/>
              </a:lnSpc>
              <a:spcBef>
                <a:spcPts val="1200"/>
              </a:spcBef>
              <a:spcAft>
                <a:spcPts val="0"/>
              </a:spcAft>
              <a:buSzPts val="2104"/>
              <a:buNone/>
            </a:pPr>
            <a:r>
              <a:t/>
            </a:r>
            <a:endParaRPr sz="1500"/>
          </a:p>
          <a:p>
            <a:pPr indent="-339922" lvl="1" marL="914400" rtl="0" algn="l">
              <a:lnSpc>
                <a:spcPct val="115000"/>
              </a:lnSpc>
              <a:spcBef>
                <a:spcPts val="1200"/>
              </a:spcBef>
              <a:spcAft>
                <a:spcPts val="0"/>
              </a:spcAft>
              <a:buSzPts val="1754"/>
              <a:buChar char="○"/>
            </a:pPr>
            <a:r>
              <a:rPr lang="en-GB" sz="1500"/>
              <a:t>Fazer solicitações HTTP usando </a:t>
            </a:r>
            <a:r>
              <a:rPr b="1" lang="en-GB" sz="1500">
                <a:solidFill>
                  <a:srgbClr val="C00000"/>
                </a:solidFill>
              </a:rPr>
              <a:t>fetch()</a:t>
            </a:r>
            <a:r>
              <a:rPr b="1" lang="en-GB" sz="1500"/>
              <a:t>, </a:t>
            </a:r>
            <a:r>
              <a:rPr lang="en-GB" sz="1500"/>
              <a:t>dentre outros;</a:t>
            </a:r>
            <a:endParaRPr sz="15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0"/>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Assíncrono </a:t>
            </a:r>
            <a:r>
              <a:rPr b="1" lang="en-GB">
                <a:latin typeface="Roboto"/>
                <a:ea typeface="Roboto"/>
                <a:cs typeface="Roboto"/>
                <a:sym typeface="Roboto"/>
              </a:rPr>
              <a:t>&gt; API fetch</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76" name="Google Shape;676;p90"/>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77" name="Google Shape;677;p90"/>
          <p:cNvSpPr txBox="1"/>
          <p:nvPr>
            <p:ph idx="1" type="body"/>
          </p:nvPr>
        </p:nvSpPr>
        <p:spPr>
          <a:xfrm>
            <a:off x="264775" y="881250"/>
            <a:ext cx="8068500" cy="3132900"/>
          </a:xfrm>
          <a:prstGeom prst="rect">
            <a:avLst/>
          </a:prstGeom>
          <a:noFill/>
          <a:ln>
            <a:noFill/>
          </a:ln>
        </p:spPr>
        <p:txBody>
          <a:bodyPr anchorCtr="0" anchor="t" bIns="91425" lIns="91425" spcFirstLastPara="1" rIns="91425" wrap="square" tIns="91425">
            <a:normAutofit/>
          </a:bodyPr>
          <a:lstStyle/>
          <a:p>
            <a:pPr indent="-285750" lvl="0" marL="457200" rtl="0" algn="l">
              <a:lnSpc>
                <a:spcPct val="115000"/>
              </a:lnSpc>
              <a:spcBef>
                <a:spcPts val="1200"/>
              </a:spcBef>
              <a:spcAft>
                <a:spcPts val="0"/>
              </a:spcAft>
              <a:buSzPts val="900"/>
              <a:buChar char="●"/>
            </a:pPr>
            <a:r>
              <a:rPr lang="en-GB" sz="1500"/>
              <a:t>A </a:t>
            </a:r>
            <a:r>
              <a:rPr lang="en-GB" sz="1500">
                <a:solidFill>
                  <a:srgbClr val="5A5A59"/>
                </a:solidFill>
              </a:rPr>
              <a:t>API</a:t>
            </a:r>
            <a:r>
              <a:rPr lang="en-GB" sz="1500"/>
              <a:t> </a:t>
            </a:r>
            <a:r>
              <a:rPr lang="en-GB" sz="1500">
                <a:solidFill>
                  <a:srgbClr val="5A5A59"/>
                </a:solidFill>
              </a:rPr>
              <a:t>Fetch</a:t>
            </a:r>
            <a:r>
              <a:rPr lang="en-GB" sz="1500"/>
              <a:t> fornece um método </a:t>
            </a:r>
            <a:r>
              <a:rPr b="1" lang="en-GB" sz="1500">
                <a:solidFill>
                  <a:srgbClr val="9C2A39"/>
                </a:solidFill>
              </a:rPr>
              <a:t>fetch()</a:t>
            </a:r>
            <a:r>
              <a:rPr lang="en-GB" sz="1500"/>
              <a:t> global que fornece uma maneira fácil e lógica de fazer requisições de forma assíncrona na rede.</a:t>
            </a:r>
            <a:endParaRPr sz="1500"/>
          </a:p>
          <a:p>
            <a:pPr indent="0" lvl="0" marL="457200" rtl="0" algn="l">
              <a:lnSpc>
                <a:spcPct val="115000"/>
              </a:lnSpc>
              <a:spcBef>
                <a:spcPts val="1200"/>
              </a:spcBef>
              <a:spcAft>
                <a:spcPts val="0"/>
              </a:spcAft>
              <a:buSzPts val="1800"/>
              <a:buNone/>
            </a:pPr>
            <a:r>
              <a:t/>
            </a:r>
            <a:endParaRPr sz="1500"/>
          </a:p>
          <a:p>
            <a:pPr indent="-285750" lvl="0" marL="457200" rtl="0" algn="l">
              <a:lnSpc>
                <a:spcPct val="115000"/>
              </a:lnSpc>
              <a:spcBef>
                <a:spcPts val="1200"/>
              </a:spcBef>
              <a:spcAft>
                <a:spcPts val="0"/>
              </a:spcAft>
              <a:buSzPts val="900"/>
              <a:buChar char="●"/>
            </a:pPr>
            <a:r>
              <a:rPr lang="en-GB" sz="1500"/>
              <a:t>O método </a:t>
            </a:r>
            <a:r>
              <a:rPr b="1" lang="en-GB" sz="1500">
                <a:solidFill>
                  <a:srgbClr val="5A5A59"/>
                </a:solidFill>
              </a:rPr>
              <a:t>fetch()</a:t>
            </a:r>
            <a:r>
              <a:rPr lang="en-GB" sz="1500"/>
              <a:t> usa um argumento obrigatório chamado </a:t>
            </a:r>
            <a:r>
              <a:rPr b="1" lang="en-GB" sz="1500">
                <a:solidFill>
                  <a:srgbClr val="C00000"/>
                </a:solidFill>
              </a:rPr>
              <a:t>path</a:t>
            </a:r>
            <a:r>
              <a:rPr lang="en-GB" sz="1500"/>
              <a:t> (caminho) para o recurso que você deseja buscar. </a:t>
            </a:r>
            <a:endParaRPr sz="1500"/>
          </a:p>
          <a:p>
            <a:pPr indent="0" lvl="0" marL="914400" rtl="0" algn="l">
              <a:lnSpc>
                <a:spcPct val="115000"/>
              </a:lnSpc>
              <a:spcBef>
                <a:spcPts val="1200"/>
              </a:spcBef>
              <a:spcAft>
                <a:spcPts val="0"/>
              </a:spcAft>
              <a:buSzPts val="1800"/>
              <a:buNone/>
            </a:pPr>
            <a:r>
              <a:t/>
            </a:r>
            <a:endParaRPr sz="1500"/>
          </a:p>
          <a:p>
            <a:pPr indent="-285750" lvl="1" marL="914400" rtl="0" algn="l">
              <a:lnSpc>
                <a:spcPct val="115000"/>
              </a:lnSpc>
              <a:spcBef>
                <a:spcPts val="1200"/>
              </a:spcBef>
              <a:spcAft>
                <a:spcPts val="0"/>
              </a:spcAft>
              <a:buSzPts val="900"/>
              <a:buChar char="○"/>
            </a:pPr>
            <a:r>
              <a:rPr lang="en-GB" sz="1500"/>
              <a:t>Ele retorna uma </a:t>
            </a:r>
            <a:r>
              <a:rPr b="1" lang="en-GB" sz="1500">
                <a:solidFill>
                  <a:srgbClr val="C00000"/>
                </a:solidFill>
              </a:rPr>
              <a:t>Promise</a:t>
            </a:r>
            <a:r>
              <a:rPr lang="en-GB" sz="1500"/>
              <a:t> (promessa) que resolve a resposta a essa solicitação assim que obtiver uma resposta.</a:t>
            </a:r>
            <a:endParaRPr sz="15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1"/>
          <p:cNvSpPr txBox="1"/>
          <p:nvPr>
            <p:ph type="title"/>
          </p:nvPr>
        </p:nvSpPr>
        <p:spPr>
          <a:xfrm>
            <a:off x="189225" y="136194"/>
            <a:ext cx="8520600" cy="95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Assíncrono &gt; API fetch</a:t>
            </a: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&gt; Exemplo de requisição</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83" name="Google Shape;683;p91"/>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pic>
        <p:nvPicPr>
          <p:cNvPr id="684" name="Google Shape;684;p91"/>
          <p:cNvPicPr preferRelativeResize="0"/>
          <p:nvPr/>
        </p:nvPicPr>
        <p:blipFill rotWithShape="1">
          <a:blip r:embed="rId3">
            <a:alphaModFix/>
          </a:blip>
          <a:srcRect b="0" l="0" r="0" t="0"/>
          <a:stretch/>
        </p:blipFill>
        <p:spPr>
          <a:xfrm>
            <a:off x="267375" y="1536250"/>
            <a:ext cx="8489424" cy="26193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2"/>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&gt; JavaScript Assíncrono </a:t>
            </a:r>
            <a:r>
              <a:rPr b="1" lang="en-GB">
                <a:latin typeface="Roboto"/>
                <a:ea typeface="Roboto"/>
                <a:cs typeface="Roboto"/>
                <a:sym typeface="Roboto"/>
              </a:rPr>
              <a:t>&gt; Promise (Promessa)</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90" name="Google Shape;690;p92"/>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91" name="Google Shape;691;p92"/>
          <p:cNvSpPr txBox="1"/>
          <p:nvPr>
            <p:ph idx="1" type="body"/>
          </p:nvPr>
        </p:nvSpPr>
        <p:spPr>
          <a:xfrm>
            <a:off x="264775" y="881250"/>
            <a:ext cx="8068500" cy="3132900"/>
          </a:xfrm>
          <a:prstGeom prst="rect">
            <a:avLst/>
          </a:prstGeom>
          <a:noFill/>
          <a:ln>
            <a:noFill/>
          </a:ln>
        </p:spPr>
        <p:txBody>
          <a:bodyPr anchorCtr="0" anchor="t" bIns="91425" lIns="91425" spcFirstLastPara="1" rIns="91425" wrap="square" tIns="91425">
            <a:normAutofit/>
          </a:bodyPr>
          <a:lstStyle/>
          <a:p>
            <a:pPr indent="-292100" lvl="0" marL="457200" rtl="0" algn="l">
              <a:lnSpc>
                <a:spcPct val="115000"/>
              </a:lnSpc>
              <a:spcBef>
                <a:spcPts val="1200"/>
              </a:spcBef>
              <a:spcAft>
                <a:spcPts val="0"/>
              </a:spcAft>
              <a:buSzPts val="1000"/>
              <a:buChar char="●"/>
            </a:pPr>
            <a:r>
              <a:rPr b="1" lang="en-GB" sz="1500"/>
              <a:t>Promises</a:t>
            </a:r>
            <a:r>
              <a:rPr lang="en-GB" sz="1500"/>
              <a:t> são a base da programação assíncrona moderna em JavaScript.</a:t>
            </a:r>
            <a:endParaRPr sz="1500"/>
          </a:p>
          <a:p>
            <a:pPr indent="0" lvl="0" marL="457200" rtl="0" algn="l">
              <a:lnSpc>
                <a:spcPct val="115000"/>
              </a:lnSpc>
              <a:spcBef>
                <a:spcPts val="1200"/>
              </a:spcBef>
              <a:spcAft>
                <a:spcPts val="0"/>
              </a:spcAft>
              <a:buSzPts val="1800"/>
              <a:buNone/>
            </a:pPr>
            <a:r>
              <a:t/>
            </a:r>
            <a:endParaRPr sz="1500"/>
          </a:p>
          <a:p>
            <a:pPr indent="-292100" lvl="0" marL="457200" rtl="0" algn="l">
              <a:lnSpc>
                <a:spcPct val="115000"/>
              </a:lnSpc>
              <a:spcBef>
                <a:spcPts val="1200"/>
              </a:spcBef>
              <a:spcAft>
                <a:spcPts val="0"/>
              </a:spcAft>
              <a:buSzPts val="1000"/>
              <a:buChar char="●"/>
            </a:pPr>
            <a:r>
              <a:rPr lang="en-GB" sz="1500"/>
              <a:t>Uma </a:t>
            </a:r>
            <a:r>
              <a:rPr b="1" lang="en-GB" sz="1500">
                <a:solidFill>
                  <a:srgbClr val="C00000"/>
                </a:solidFill>
              </a:rPr>
              <a:t>promise é um objeto</a:t>
            </a:r>
            <a:r>
              <a:rPr lang="en-GB" sz="1500"/>
              <a:t> retornado por uma função assíncrona, que representa o estado atual da operação: </a:t>
            </a:r>
            <a:r>
              <a:rPr i="1" lang="en-GB" sz="1500"/>
              <a:t>pending</a:t>
            </a:r>
            <a:r>
              <a:rPr lang="en-GB" sz="1500"/>
              <a:t>, </a:t>
            </a:r>
            <a:r>
              <a:rPr i="1" lang="en-GB" sz="1500"/>
              <a:t>fulfilled</a:t>
            </a:r>
            <a:r>
              <a:rPr lang="en-GB" sz="1500"/>
              <a:t> ou </a:t>
            </a:r>
            <a:r>
              <a:rPr i="1" lang="en-GB" sz="1500"/>
              <a:t>rejected</a:t>
            </a:r>
            <a:r>
              <a:rPr lang="en-GB" sz="1500"/>
              <a:t>.</a:t>
            </a:r>
            <a:endParaRPr sz="1500"/>
          </a:p>
          <a:p>
            <a:pPr indent="0" lvl="0" marL="457200" rtl="0" algn="l">
              <a:lnSpc>
                <a:spcPct val="115000"/>
              </a:lnSpc>
              <a:spcBef>
                <a:spcPts val="1200"/>
              </a:spcBef>
              <a:spcAft>
                <a:spcPts val="0"/>
              </a:spcAft>
              <a:buSzPts val="1800"/>
              <a:buNone/>
            </a:pPr>
            <a:r>
              <a:t/>
            </a:r>
            <a:endParaRPr sz="1500"/>
          </a:p>
          <a:p>
            <a:pPr indent="-292100" lvl="0" marL="457200" rtl="0" algn="l">
              <a:lnSpc>
                <a:spcPct val="115000"/>
              </a:lnSpc>
              <a:spcBef>
                <a:spcPts val="1200"/>
              </a:spcBef>
              <a:spcAft>
                <a:spcPts val="0"/>
              </a:spcAft>
              <a:buSzPts val="1000"/>
              <a:buChar char="●"/>
            </a:pPr>
            <a:r>
              <a:rPr lang="en-GB" sz="1500"/>
              <a:t>O objeto da promise oferece métodos para tratar o possível sucesso ou falha da operação.</a:t>
            </a:r>
            <a:endParaRPr sz="1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solidFill>
                  <a:srgbClr val="B0B0B0"/>
                </a:solidFill>
              </a:rPr>
              <a:t>Front-end </a:t>
            </a:r>
            <a:r>
              <a:rPr b="1" lang="en-GB">
                <a:latin typeface="Roboto"/>
                <a:ea typeface="Roboto"/>
                <a:cs typeface="Roboto"/>
                <a:sym typeface="Roboto"/>
              </a:rPr>
              <a:t>&gt; Bibliotecas de Componentes</a:t>
            </a:r>
            <a:endParaRPr b="1">
              <a:latin typeface="Roboto"/>
              <a:ea typeface="Roboto"/>
              <a:cs typeface="Roboto"/>
              <a:sym typeface="Roboto"/>
            </a:endParaRPr>
          </a:p>
          <a:p>
            <a:pPr indent="0" lvl="0" marL="0" rtl="0" algn="l">
              <a:lnSpc>
                <a:spcPct val="100000"/>
              </a:lnSpc>
              <a:spcBef>
                <a:spcPts val="0"/>
              </a:spcBef>
              <a:spcAft>
                <a:spcPts val="0"/>
              </a:spcAft>
              <a:buClr>
                <a:schemeClr val="dk1"/>
              </a:buClr>
              <a:buSzPct val="39285"/>
              <a:buFont typeface="Arial"/>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rPr b="1" lang="en-GB">
                <a:latin typeface="Roboto"/>
                <a:ea typeface="Roboto"/>
                <a:cs typeface="Roboto"/>
                <a:sym typeface="Roboto"/>
              </a:rPr>
              <a:t> </a:t>
            </a:r>
            <a:endParaRPr b="1">
              <a:latin typeface="Roboto"/>
              <a:ea typeface="Roboto"/>
              <a:cs typeface="Roboto"/>
              <a:sym typeface="Roboto"/>
            </a:endParaRPr>
          </a:p>
          <a:p>
            <a:pPr indent="0" lvl="0" marL="0" rtl="0" algn="l">
              <a:lnSpc>
                <a:spcPct val="100000"/>
              </a:lnSpc>
              <a:spcBef>
                <a:spcPts val="0"/>
              </a:spcBef>
              <a:spcAft>
                <a:spcPts val="0"/>
              </a:spcAft>
              <a:buSzPct val="39285"/>
              <a:buNone/>
            </a:pPr>
            <a:r>
              <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697" name="Google Shape;697;p9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98" name="Google Shape;698;p93"/>
          <p:cNvSpPr txBox="1"/>
          <p:nvPr>
            <p:ph idx="1" type="body"/>
          </p:nvPr>
        </p:nvSpPr>
        <p:spPr>
          <a:xfrm>
            <a:off x="264775" y="881250"/>
            <a:ext cx="8068500" cy="3132900"/>
          </a:xfrm>
          <a:prstGeom prst="rect">
            <a:avLst/>
          </a:prstGeom>
          <a:noFill/>
          <a:ln>
            <a:noFill/>
          </a:ln>
        </p:spPr>
        <p:txBody>
          <a:bodyPr anchorCtr="0" anchor="t" bIns="91425" lIns="91425" spcFirstLastPara="1" rIns="91425" wrap="square" tIns="91425">
            <a:normAutofit fontScale="85000"/>
          </a:bodyPr>
          <a:lstStyle/>
          <a:p>
            <a:pPr indent="0" lvl="0" marL="457200" rtl="0" algn="l">
              <a:lnSpc>
                <a:spcPct val="115000"/>
              </a:lnSpc>
              <a:spcBef>
                <a:spcPts val="1200"/>
              </a:spcBef>
              <a:spcAft>
                <a:spcPts val="0"/>
              </a:spcAft>
              <a:buSzPct val="141176"/>
              <a:buNone/>
            </a:pPr>
            <a:r>
              <a:rPr lang="en-GB" sz="1500"/>
              <a:t>As bibliotecas de componentes são </a:t>
            </a:r>
            <a:r>
              <a:rPr b="1" lang="en-GB" sz="1500">
                <a:solidFill>
                  <a:srgbClr val="C00000"/>
                </a:solidFill>
              </a:rPr>
              <a:t>coleções de componentes </a:t>
            </a:r>
            <a:r>
              <a:rPr lang="en-GB" sz="1500"/>
              <a:t>que podem ser usados e modificados para montar uma aplicação.</a:t>
            </a:r>
            <a:endParaRPr sz="1500"/>
          </a:p>
          <a:p>
            <a:pPr indent="0" lvl="0" marL="457200" rtl="0" algn="l">
              <a:lnSpc>
                <a:spcPct val="115000"/>
              </a:lnSpc>
              <a:spcBef>
                <a:spcPts val="1200"/>
              </a:spcBef>
              <a:spcAft>
                <a:spcPts val="0"/>
              </a:spcAft>
              <a:buClr>
                <a:schemeClr val="dk1"/>
              </a:buClr>
              <a:buSzPct val="73333"/>
              <a:buFont typeface="Arial"/>
              <a:buNone/>
            </a:pPr>
            <a:r>
              <a:t/>
            </a:r>
            <a:endParaRPr sz="1500"/>
          </a:p>
          <a:p>
            <a:pPr indent="0" lvl="0" marL="457200" rtl="0" algn="l">
              <a:lnSpc>
                <a:spcPct val="115000"/>
              </a:lnSpc>
              <a:spcBef>
                <a:spcPts val="1200"/>
              </a:spcBef>
              <a:spcAft>
                <a:spcPts val="0"/>
              </a:spcAft>
              <a:buClr>
                <a:schemeClr val="dk1"/>
              </a:buClr>
              <a:buSzPct val="73333"/>
              <a:buFont typeface="Arial"/>
              <a:buNone/>
            </a:pPr>
            <a:r>
              <a:rPr lang="en-GB" sz="1500"/>
              <a:t>Algumas delas implementam apenas os componentes mais comuns, como botões e menus suspensos, enquanto outras também fornecem utilitários para criar </a:t>
            </a:r>
            <a:r>
              <a:rPr b="1" lang="en-GB" sz="1500">
                <a:solidFill>
                  <a:srgbClr val="C00000"/>
                </a:solidFill>
              </a:rPr>
              <a:t>layouts responsivos complexos</a:t>
            </a:r>
            <a:r>
              <a:rPr lang="en-GB" sz="1500"/>
              <a:t>.</a:t>
            </a:r>
            <a:endParaRPr sz="1500"/>
          </a:p>
          <a:p>
            <a:pPr indent="0" lvl="0" marL="457200" rtl="0" algn="l">
              <a:lnSpc>
                <a:spcPct val="115000"/>
              </a:lnSpc>
              <a:spcBef>
                <a:spcPts val="1200"/>
              </a:spcBef>
              <a:spcAft>
                <a:spcPts val="0"/>
              </a:spcAft>
              <a:buClr>
                <a:schemeClr val="dk1"/>
              </a:buClr>
              <a:buSzPct val="73333"/>
              <a:buFont typeface="Arial"/>
              <a:buNone/>
            </a:pPr>
            <a:r>
              <a:t/>
            </a:r>
            <a:endParaRPr sz="1500"/>
          </a:p>
          <a:p>
            <a:pPr indent="0" lvl="0" marL="457200" rtl="0" algn="l">
              <a:lnSpc>
                <a:spcPct val="115000"/>
              </a:lnSpc>
              <a:spcBef>
                <a:spcPts val="1200"/>
              </a:spcBef>
              <a:spcAft>
                <a:spcPts val="0"/>
              </a:spcAft>
              <a:buClr>
                <a:schemeClr val="dk1"/>
              </a:buClr>
              <a:buSzPct val="73333"/>
              <a:buFont typeface="Arial"/>
              <a:buNone/>
            </a:pPr>
            <a:r>
              <a:rPr lang="en-GB" sz="1500"/>
              <a:t>Esses componentes já possuem um estilo visual próprio, mas é possível personalizá-los para atender as necessidades do projeto. Destacamos as mais populares para o uso em projeto React:</a:t>
            </a:r>
            <a:endParaRPr sz="1500"/>
          </a:p>
          <a:p>
            <a:pPr indent="0" lvl="0" marL="457200" rtl="0" algn="l">
              <a:lnSpc>
                <a:spcPct val="115000"/>
              </a:lnSpc>
              <a:spcBef>
                <a:spcPts val="1200"/>
              </a:spcBef>
              <a:spcAft>
                <a:spcPts val="1200"/>
              </a:spcAft>
              <a:buSzPct val="141176"/>
              <a:buNone/>
            </a:pPr>
            <a:r>
              <a:rPr b="1" lang="en-GB" sz="1500">
                <a:solidFill>
                  <a:srgbClr val="C00000"/>
                </a:solidFill>
              </a:rPr>
              <a:t>Material UI, </a:t>
            </a:r>
            <a:r>
              <a:rPr lang="en-GB" sz="1500">
                <a:solidFill>
                  <a:schemeClr val="dk2"/>
                </a:solidFill>
              </a:rPr>
              <a:t>Bootstrap, Radix</a:t>
            </a:r>
            <a:r>
              <a:rPr lang="en-GB" sz="1500"/>
              <a:t>.</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23"/>
          <p:cNvGrpSpPr/>
          <p:nvPr/>
        </p:nvGrpSpPr>
        <p:grpSpPr>
          <a:xfrm>
            <a:off x="1653926" y="740563"/>
            <a:ext cx="5591175" cy="4005263"/>
            <a:chOff x="1966913" y="800100"/>
            <a:chExt cx="5591175" cy="4005263"/>
          </a:xfrm>
        </p:grpSpPr>
        <p:pic>
          <p:nvPicPr>
            <p:cNvPr descr="HTML - Wikipedia" id="136" name="Google Shape;136;p23"/>
            <p:cNvPicPr preferRelativeResize="0"/>
            <p:nvPr/>
          </p:nvPicPr>
          <p:blipFill rotWithShape="1">
            <a:blip r:embed="rId3">
              <a:alphaModFix/>
            </a:blip>
            <a:srcRect b="0" l="0" r="0" t="0"/>
            <a:stretch/>
          </p:blipFill>
          <p:spPr>
            <a:xfrm>
              <a:off x="1966913" y="800100"/>
              <a:ext cx="1819275" cy="1819275"/>
            </a:xfrm>
            <a:prstGeom prst="rect">
              <a:avLst/>
            </a:prstGeom>
            <a:noFill/>
            <a:ln>
              <a:noFill/>
            </a:ln>
          </p:spPr>
        </p:pic>
        <p:pic>
          <p:nvPicPr>
            <p:cNvPr descr="What is Python Coding? | Juni Learning" id="137" name="Google Shape;137;p23"/>
            <p:cNvPicPr preferRelativeResize="0"/>
            <p:nvPr/>
          </p:nvPicPr>
          <p:blipFill rotWithShape="1">
            <a:blip r:embed="rId4">
              <a:alphaModFix/>
            </a:blip>
            <a:srcRect b="0" l="0" r="0" t="0"/>
            <a:stretch/>
          </p:blipFill>
          <p:spPr>
            <a:xfrm>
              <a:off x="3851275" y="800100"/>
              <a:ext cx="1819275" cy="1819275"/>
            </a:xfrm>
            <a:prstGeom prst="rect">
              <a:avLst/>
            </a:prstGeom>
            <a:noFill/>
            <a:ln>
              <a:noFill/>
            </a:ln>
          </p:spPr>
        </p:pic>
        <p:pic>
          <p:nvPicPr>
            <p:cNvPr descr="The Complete Javascript Course | Basic ..." id="138" name="Google Shape;138;p23"/>
            <p:cNvPicPr preferRelativeResize="0"/>
            <p:nvPr/>
          </p:nvPicPr>
          <p:blipFill rotWithShape="1">
            <a:blip r:embed="rId5">
              <a:alphaModFix/>
            </a:blip>
            <a:srcRect b="0" l="0" r="0" t="0"/>
            <a:stretch/>
          </p:blipFill>
          <p:spPr>
            <a:xfrm>
              <a:off x="5735638" y="800100"/>
              <a:ext cx="1822450" cy="1819275"/>
            </a:xfrm>
            <a:prstGeom prst="rect">
              <a:avLst/>
            </a:prstGeom>
            <a:noFill/>
            <a:ln>
              <a:noFill/>
            </a:ln>
          </p:spPr>
        </p:pic>
        <p:pic>
          <p:nvPicPr>
            <p:cNvPr descr="Building Python web apps with Flask ..." id="139" name="Google Shape;139;p23"/>
            <p:cNvPicPr preferRelativeResize="0"/>
            <p:nvPr/>
          </p:nvPicPr>
          <p:blipFill rotWithShape="1">
            <a:blip r:embed="rId6">
              <a:alphaModFix/>
            </a:blip>
            <a:srcRect b="0" l="0" r="0" t="0"/>
            <a:stretch/>
          </p:blipFill>
          <p:spPr>
            <a:xfrm>
              <a:off x="1966913" y="2682875"/>
              <a:ext cx="4041775" cy="2122488"/>
            </a:xfrm>
            <a:prstGeom prst="rect">
              <a:avLst/>
            </a:prstGeom>
            <a:noFill/>
            <a:ln>
              <a:noFill/>
            </a:ln>
          </p:spPr>
        </p:pic>
        <p:pic>
          <p:nvPicPr>
            <p:cNvPr descr="CSS - Wikipedia" id="140" name="Google Shape;140;p23"/>
            <p:cNvPicPr preferRelativeResize="0"/>
            <p:nvPr/>
          </p:nvPicPr>
          <p:blipFill rotWithShape="1">
            <a:blip r:embed="rId7">
              <a:alphaModFix/>
            </a:blip>
            <a:srcRect b="0" l="0" r="0" t="0"/>
            <a:stretch/>
          </p:blipFill>
          <p:spPr>
            <a:xfrm>
              <a:off x="6075363" y="2682875"/>
              <a:ext cx="1482725" cy="2122488"/>
            </a:xfrm>
            <a:prstGeom prst="rect">
              <a:avLst/>
            </a:prstGeom>
            <a:noFill/>
            <a:ln>
              <a:noFill/>
            </a:ln>
          </p:spPr>
        </p:pic>
      </p:grpSp>
      <p:sp>
        <p:nvSpPr>
          <p:cNvPr id="141" name="Google Shape;141;p23"/>
          <p:cNvSpPr txBox="1"/>
          <p:nvPr>
            <p:ph type="title"/>
          </p:nvPr>
        </p:nvSpPr>
        <p:spPr>
          <a:xfrm>
            <a:off x="189236" y="13620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GB"/>
              <a:t>Ferramentas &amp; Tecnologias</a:t>
            </a:r>
            <a:endParaRPr/>
          </a:p>
        </p:txBody>
      </p:sp>
      <p:sp>
        <p:nvSpPr>
          <p:cNvPr id="142" name="Google Shape;142;p23"/>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3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4025075" y="693975"/>
            <a:ext cx="4629000" cy="3821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A5DF"/>
              </a:buClr>
              <a:buSzPts val="1800"/>
              <a:buFont typeface="Arial"/>
              <a:buChar char="•"/>
            </a:pPr>
            <a:r>
              <a:rPr lang="en-GB"/>
              <a:t>Introdução ao Back-end</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Clr>
                <a:srgbClr val="00A5DF"/>
              </a:buClr>
              <a:buSzPts val="1800"/>
              <a:buFont typeface="Arial"/>
              <a:buChar char="•"/>
            </a:pPr>
            <a:r>
              <a:rPr lang="en-GB"/>
              <a:t>Banco de dados e CRUD</a:t>
            </a:r>
            <a:endParaRPr/>
          </a:p>
          <a:p>
            <a:pPr indent="-228600" lvl="0" marL="457200" rtl="0" algn="l">
              <a:lnSpc>
                <a:spcPct val="115000"/>
              </a:lnSpc>
              <a:spcBef>
                <a:spcPts val="0"/>
              </a:spcBef>
              <a:spcAft>
                <a:spcPts val="0"/>
              </a:spcAft>
              <a:buSzPts val="1800"/>
              <a:buFont typeface="Arial"/>
              <a:buNone/>
            </a:pPr>
            <a:r>
              <a:t/>
            </a:r>
            <a:endParaRPr/>
          </a:p>
          <a:p>
            <a:pPr indent="-342900" lvl="0" marL="457200" rtl="0" algn="l">
              <a:lnSpc>
                <a:spcPct val="115000"/>
              </a:lnSpc>
              <a:spcBef>
                <a:spcPts val="0"/>
              </a:spcBef>
              <a:spcAft>
                <a:spcPts val="0"/>
              </a:spcAft>
              <a:buClr>
                <a:srgbClr val="00A5DF"/>
              </a:buClr>
              <a:buSzPts val="1800"/>
              <a:buFont typeface="Arial"/>
              <a:buChar char="•"/>
            </a:pPr>
            <a:r>
              <a:rPr lang="en-GB"/>
              <a:t>Desenvolvendo a API</a:t>
            </a:r>
            <a:endParaRPr/>
          </a:p>
          <a:p>
            <a:pPr indent="-228600" lvl="0" marL="457200" rtl="0" algn="l">
              <a:lnSpc>
                <a:spcPct val="115000"/>
              </a:lnSpc>
              <a:spcBef>
                <a:spcPts val="0"/>
              </a:spcBef>
              <a:spcAft>
                <a:spcPts val="0"/>
              </a:spcAft>
              <a:buSzPts val="1800"/>
              <a:buFont typeface="Arial"/>
              <a:buNone/>
            </a:pPr>
            <a:r>
              <a:t/>
            </a:r>
            <a:endParaRPr/>
          </a:p>
        </p:txBody>
      </p:sp>
      <p:sp>
        <p:nvSpPr>
          <p:cNvPr id="148" name="Google Shape;148;p24"/>
          <p:cNvSpPr txBox="1"/>
          <p:nvPr>
            <p:ph type="title"/>
          </p:nvPr>
        </p:nvSpPr>
        <p:spPr>
          <a:xfrm>
            <a:off x="324519" y="1609875"/>
            <a:ext cx="2938500" cy="198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br>
              <a:rPr lang="en-GB"/>
            </a:br>
            <a:r>
              <a:rPr lang="en-GB"/>
              <a:t>Desenvolvimento Back-end</a:t>
            </a:r>
            <a:endParaRPr/>
          </a:p>
        </p:txBody>
      </p:sp>
      <p:sp>
        <p:nvSpPr>
          <p:cNvPr id="149" name="Google Shape;149;p24"/>
          <p:cNvSpPr txBox="1"/>
          <p:nvPr>
            <p:ph idx="12" type="sldNum"/>
          </p:nvPr>
        </p:nvSpPr>
        <p:spPr>
          <a:xfrm>
            <a:off x="8480584" y="4597451"/>
            <a:ext cx="5487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